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1.xml" ContentType="application/vnd.openxmlformats-officedocument.presentationml.notesSlide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55" r:id="rId2"/>
  </p:sldMasterIdLst>
  <p:notesMasterIdLst>
    <p:notesMasterId r:id="rId23"/>
  </p:notesMasterIdLst>
  <p:handoutMasterIdLst>
    <p:handoutMasterId r:id="rId24"/>
  </p:handoutMasterIdLst>
  <p:sldIdLst>
    <p:sldId id="291" r:id="rId3"/>
    <p:sldId id="263" r:id="rId4"/>
    <p:sldId id="295" r:id="rId5"/>
    <p:sldId id="288" r:id="rId6"/>
    <p:sldId id="287" r:id="rId7"/>
    <p:sldId id="289" r:id="rId8"/>
    <p:sldId id="290" r:id="rId9"/>
    <p:sldId id="300" r:id="rId10"/>
    <p:sldId id="292" r:id="rId11"/>
    <p:sldId id="301" r:id="rId12"/>
    <p:sldId id="279" r:id="rId13"/>
    <p:sldId id="302" r:id="rId14"/>
    <p:sldId id="265" r:id="rId15"/>
    <p:sldId id="277" r:id="rId16"/>
    <p:sldId id="276" r:id="rId17"/>
    <p:sldId id="303" r:id="rId18"/>
    <p:sldId id="304" r:id="rId19"/>
    <p:sldId id="305" r:id="rId20"/>
    <p:sldId id="306" r:id="rId21"/>
    <p:sldId id="297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348"/>
    <p:restoredTop sz="86463"/>
  </p:normalViewPr>
  <p:slideViewPr>
    <p:cSldViewPr snapToGrid="0">
      <p:cViewPr varScale="1">
        <p:scale>
          <a:sx n="109" d="100"/>
          <a:sy n="109" d="100"/>
        </p:scale>
        <p:origin x="216" y="20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7442EA-0DF9-924B-8435-17D563E57ACA}" type="datetimeFigureOut">
              <a:rPr lang="en-US" smtClean="0"/>
              <a:t>4/14/23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6321C2-EC5F-E04A-AFC0-A1F418A559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C955B6-3D2D-2944-B7F4-FE074C92CB41}" type="datetimeFigureOut">
              <a:rPr lang="en-US" smtClean="0"/>
              <a:t>4/14/23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46ACD0-BE8A-3D4B-8E89-B0E6ACFF594E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/>
              <a:t>the object structure and shape can be extracted as a feature vector by the distribution of intensity gradients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AU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x-none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HOG is adopted as the baseline method because a). HOG emphasizes the shape and structure of the object in the image </a:t>
            </a:r>
            <a:r>
              <a:rPr lang="en-AU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</a:t>
            </a:r>
            <a:r>
              <a:rPr lang="x-none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b). it requires less computation power.</a:t>
            </a:r>
            <a:r>
              <a:rPr lang="en-AU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endParaRPr lang="en-US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 Only Look Once (YOLO) is an object detection (single neural network ) model proposed by Redmon et al. in 2015 to obtain specific location and category information for target detection by direct regression</a:t>
            </a:r>
          </a:p>
          <a:p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Choose yolo, based on the previous research better than previous neural network e.g. R –CNN, F-CNN. YOLO also runs fast as it only look at each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iamge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onece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46ACD0-BE8A-3D4B-8E89-B0E6ACFF594E}" type="slidenum">
              <a:rPr lang="en-US" smtClean="0"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dirty="0"/>
              <a:t>the object structure and shape can be extracted as a feature vector by the distribution of intensity gradients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A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x-non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HOG is adopted as the baseline method because a). HOG emphasizes the shape and structure of the object in the image </a:t>
            </a:r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</a:t>
            </a:r>
            <a:r>
              <a:rPr lang="x-non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b). it requires less computation power.</a:t>
            </a:r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 Only Look Once (YOLO) is an object detection (single neural network ) model proposed by Redmon et al. in 2015 to obtain specific location and category information for target detection by direct regression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Choose yolo, based on the previous research better than previous neural network e.g. R –CNN, F-CNN. YOLO also runs fast as it only look at each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iamge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onece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46ACD0-BE8A-3D4B-8E89-B0E6ACFF594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4449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/>
              <a:t>the object structure and shape can be extracted as a feature vector by the distribution of intensity gradients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AU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x-none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HOG is adopted as the baseline method because a). HOG emphasizes the shape and structure of the object in the image </a:t>
            </a:r>
            <a:r>
              <a:rPr lang="en-AU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</a:t>
            </a:r>
            <a:r>
              <a:rPr lang="x-none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b). it requires less computation power.</a:t>
            </a:r>
            <a:r>
              <a:rPr lang="en-AU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endParaRPr lang="en-US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 Only Look Once (YOLO) is an object detection (single neural network ) model proposed by Redmon et al. in 2015 to obtain specific location and category information for target detection by direct regression</a:t>
            </a:r>
          </a:p>
          <a:p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Choose yolo, based on the previous research better than previous neural network e.g. R –CNN, F-CNN. YOLO also runs fast as it only look at each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iamge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onece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46ACD0-BE8A-3D4B-8E89-B0E6ACFF594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816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/>
              <a:t>the object structure and shape can be extracted as a feature vector by the distribution of intensity gradients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AU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x-none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HOG is adopted as the baseline method because a). HOG emphasizes the shape and structure of the object in the image </a:t>
            </a:r>
            <a:r>
              <a:rPr lang="en-AU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</a:t>
            </a:r>
            <a:r>
              <a:rPr lang="x-none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b). it requires less computation power.</a:t>
            </a:r>
            <a:r>
              <a:rPr lang="en-AU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endParaRPr lang="en-US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 Only Look Once (YOLO) is an object detection (single neural network ) model proposed by Redmon et al. in 2015 to obtain specific location and category information for target detection by direct regression</a:t>
            </a:r>
          </a:p>
          <a:p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Choose yolo, based on the previous research better than previous neural network e.g. R –CNN, F-CNN. YOLO also runs fast as it only look at each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iamge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onece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46ACD0-BE8A-3D4B-8E89-B0E6ACFF594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359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46ACD0-BE8A-3D4B-8E89-B0E6ACFF594E}" type="slidenum">
              <a:rPr lang="en-US" smtClean="0"/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46ACD0-BE8A-3D4B-8E89-B0E6ACFF594E}" type="slidenum">
              <a:rPr lang="en-US" smtClean="0"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/>
              <a:t>the object structure and shape can be extracted as a feature vector by the distribution of intensity gradients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AU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x-none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HOG is adopted as the baseline method because a). HOG emphasizes the shape and structure of the object in the image </a:t>
            </a:r>
            <a:r>
              <a:rPr lang="en-AU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</a:t>
            </a:r>
            <a:r>
              <a:rPr lang="x-none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b). it requires less computation power.</a:t>
            </a:r>
            <a:r>
              <a:rPr lang="en-AU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endParaRPr lang="en-US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 Only Look Once (YOLO) is an object detection (single neural network ) model proposed by Redmon et al. in 2015 to obtain specific location and category information for target detection by direct regression</a:t>
            </a:r>
          </a:p>
          <a:p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Choose yolo, based on the previous research better than previous neural network e.g. R –CNN, F-CNN. YOLO also runs fast as it only look at each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iamge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onece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46ACD0-BE8A-3D4B-8E89-B0E6ACFF594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7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/>
              <a:t>the object structure and shape can be extracted as a feature vector by the distribution of intensity gradients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AU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x-none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HOG is adopted as the baseline method because a). HOG emphasizes the shape and structure of the object in the image </a:t>
            </a:r>
            <a:r>
              <a:rPr lang="en-AU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</a:t>
            </a:r>
            <a:r>
              <a:rPr lang="x-none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b). it requires less computation power.</a:t>
            </a:r>
            <a:r>
              <a:rPr lang="en-AU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endParaRPr lang="en-US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 Only Look Once (YOLO) is an object detection (single neural network ) model proposed by Redmon et al. in 2015 to obtain specific location and category information for target detection by direct regression</a:t>
            </a:r>
          </a:p>
          <a:p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Choose yolo, based on the previous research better than previous neural network e.g. R –CNN, F-CNN. YOLO also runs fast as it only look at each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iamge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onece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46ACD0-BE8A-3D4B-8E89-B0E6ACFF594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22641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10010233" y="0"/>
            <a:ext cx="2183587" cy="6858000"/>
          </a:xfrm>
          <a:prstGeom prst="rect">
            <a:avLst/>
          </a:prstGeom>
          <a:solidFill>
            <a:srgbClr val="FFD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5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52600" y="365659"/>
            <a:ext cx="1263480" cy="147838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3"/>
          <a:srcRect t="2897" b="6337"/>
          <a:stretch>
            <a:fillRect/>
          </a:stretch>
        </p:blipFill>
        <p:spPr>
          <a:xfrm>
            <a:off x="1714501" y="0"/>
            <a:ext cx="699262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 rot="5400000">
            <a:off x="8353696" y="3019698"/>
            <a:ext cx="6858002" cy="818607"/>
          </a:xfrm>
          <a:prstGeom prst="rect">
            <a:avLst/>
          </a:prstGeom>
          <a:solidFill>
            <a:srgbClr val="FFD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5"/>
          </a:p>
        </p:txBody>
      </p:sp>
      <p:pic>
        <p:nvPicPr>
          <p:cNvPr id="8" name="Picture 7" descr="A picture containing food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507849" y="6139546"/>
            <a:ext cx="598271" cy="701040"/>
          </a:xfrm>
          <a:prstGeom prst="rect">
            <a:avLst/>
          </a:prstGeom>
        </p:spPr>
      </p:pic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29362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29362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0960B-9B8C-714C-BBC0-2546AD7FAB00}" type="datetimeFigureOut">
              <a:rPr lang="en-US" smtClean="0"/>
              <a:t>4/14/23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E8C27-AD96-DB49-8F98-2B741DE97CD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0960B-9B8C-714C-BBC0-2546AD7FAB00}" type="datetimeFigureOut">
              <a:rPr lang="en-US" smtClean="0"/>
              <a:t>4/14/23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E8C27-AD96-DB49-8F98-2B741DE97CD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0960B-9B8C-714C-BBC0-2546AD7FAB00}" type="datetimeFigureOut">
              <a:rPr lang="en-US" smtClean="0"/>
              <a:t>4/14/23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E8C27-AD96-DB49-8F98-2B741DE97CD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0960B-9B8C-714C-BBC0-2546AD7FAB00}" type="datetimeFigureOut">
              <a:rPr lang="en-US" smtClean="0"/>
              <a:t>4/14/23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E8C27-AD96-DB49-8F98-2B741DE97CD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6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6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0960B-9B8C-714C-BBC0-2546AD7FAB00}" type="datetimeFigureOut">
              <a:rPr lang="en-US" smtClean="0"/>
              <a:t>4/14/23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E8C27-AD96-DB49-8F98-2B741DE97CD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0960B-9B8C-714C-BBC0-2546AD7FAB00}" type="datetimeFigureOut">
              <a:rPr lang="en-US" smtClean="0"/>
              <a:t>4/14/23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E8C27-AD96-DB49-8F98-2B741DE97CD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0960B-9B8C-714C-BBC0-2546AD7FAB00}" type="datetimeFigureOut">
              <a:rPr lang="en-US" smtClean="0"/>
              <a:t>4/14/23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E8C27-AD96-DB49-8F98-2B741DE97CD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0960B-9B8C-714C-BBC0-2546AD7FAB00}" type="datetimeFigureOut">
              <a:rPr lang="en-US" smtClean="0"/>
              <a:t>4/14/23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E8C27-AD96-DB49-8F98-2B741DE97CD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0960B-9B8C-714C-BBC0-2546AD7FAB00}" type="datetimeFigureOut">
              <a:rPr lang="en-US" smtClean="0"/>
              <a:t>4/14/23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E8C27-AD96-DB49-8F98-2B741DE97CD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3462306">
            <a:off x="290282" y="737209"/>
            <a:ext cx="6021559" cy="814966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63991" y="394347"/>
            <a:ext cx="1263480" cy="1478382"/>
          </a:xfrm>
          <a:prstGeom prst="rect">
            <a:avLst/>
          </a:prstGeom>
        </p:spPr>
      </p:pic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6870700" y="0"/>
            <a:ext cx="5321300" cy="6858000"/>
          </a:xfrm>
        </p:spPr>
        <p:txBody>
          <a:bodyPr/>
          <a:lstStyle/>
          <a:p>
            <a:r>
              <a:rPr lang="zh-CN" altLang="en-US"/>
              <a:t>将图片拖动到占位符，或单击添加图标</a:t>
            </a:r>
            <a:endParaRPr lang="en-AU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0960B-9B8C-714C-BBC0-2546AD7FAB00}" type="datetimeFigureOut">
              <a:rPr lang="en-US" smtClean="0"/>
              <a:t>4/14/23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E8C27-AD96-DB49-8F98-2B741DE97CD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0960B-9B8C-714C-BBC0-2546AD7FAB00}" type="datetimeFigureOut">
              <a:rPr lang="en-US" smtClean="0"/>
              <a:t>4/14/23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E8C27-AD96-DB49-8F98-2B741DE97CD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2" y="1"/>
            <a:ext cx="5543551" cy="6858000"/>
          </a:xfrm>
          <a:prstGeom prst="rect">
            <a:avLst/>
          </a:prstGeom>
          <a:solidFill>
            <a:srgbClr val="FFD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5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2999759">
            <a:off x="1292069" y="-612611"/>
            <a:ext cx="5135041" cy="700233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2280" y="5187123"/>
            <a:ext cx="1263480" cy="1478382"/>
          </a:xfrm>
          <a:prstGeom prst="rect">
            <a:avLst/>
          </a:prstGeom>
        </p:spPr>
      </p:pic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5543550" y="0"/>
            <a:ext cx="6648450" cy="4942703"/>
          </a:xfrm>
        </p:spPr>
        <p:txBody>
          <a:bodyPr/>
          <a:lstStyle/>
          <a:p>
            <a:r>
              <a:rPr lang="zh-CN" altLang="en-US"/>
              <a:t>将图片拖动到占位符，或单击添加图标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13238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6738705" y="0"/>
            <a:ext cx="5453295" cy="5015750"/>
          </a:xfrm>
          <a:prstGeom prst="rect">
            <a:avLst/>
          </a:prstGeom>
          <a:solidFill>
            <a:srgbClr val="FFD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5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705000" y="5146889"/>
            <a:ext cx="1263480" cy="1478382"/>
          </a:xfrm>
          <a:prstGeom prst="rect">
            <a:avLst/>
          </a:prstGeom>
        </p:spPr>
      </p:pic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6738938" cy="5016500"/>
          </a:xfrm>
        </p:spPr>
        <p:txBody>
          <a:bodyPr/>
          <a:lstStyle/>
          <a:p>
            <a:r>
              <a:rPr lang="zh-CN" altLang="en-US"/>
              <a:t>将图片拖动到占位符，或单击添加图标</a:t>
            </a:r>
            <a:endParaRPr lang="en-A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2" y="1"/>
            <a:ext cx="5543551" cy="6858000"/>
          </a:xfrm>
          <a:prstGeom prst="rect">
            <a:avLst/>
          </a:prstGeom>
          <a:solidFill>
            <a:srgbClr val="FFD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5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2999759">
            <a:off x="1292069" y="-612611"/>
            <a:ext cx="5135041" cy="700233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2280" y="5187123"/>
            <a:ext cx="1263480" cy="1478382"/>
          </a:xfrm>
          <a:prstGeom prst="rect">
            <a:avLst/>
          </a:prstGeom>
        </p:spPr>
      </p:pic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5543550" y="0"/>
            <a:ext cx="6648450" cy="4942703"/>
          </a:xfrm>
        </p:spPr>
        <p:txBody>
          <a:bodyPr/>
          <a:lstStyle/>
          <a:p>
            <a:r>
              <a:rPr lang="zh-CN" altLang="en-US"/>
              <a:t>将图片拖动到占位符，或单击添加图标</a:t>
            </a:r>
            <a:endParaRPr lang="en-A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2" y="2"/>
            <a:ext cx="12191999" cy="5000624"/>
          </a:xfrm>
          <a:prstGeom prst="rect">
            <a:avLst/>
          </a:prstGeom>
          <a:solidFill>
            <a:srgbClr val="FFD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5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2597677">
            <a:off x="2348756" y="-999555"/>
            <a:ext cx="7882815" cy="930812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698583" y="5155102"/>
            <a:ext cx="1263480" cy="147838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5635519">
            <a:off x="434032" y="-748388"/>
            <a:ext cx="7756150" cy="8354779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>
          <a:xfrm>
            <a:off x="10010233" y="0"/>
            <a:ext cx="2183587" cy="6858000"/>
          </a:xfrm>
          <a:prstGeom prst="rect">
            <a:avLst/>
          </a:prstGeom>
          <a:solidFill>
            <a:srgbClr val="FFD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5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623720" y="5167867"/>
            <a:ext cx="1263480" cy="147838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 rot="5400000">
            <a:off x="5706291" y="372292"/>
            <a:ext cx="779419" cy="12192000"/>
          </a:xfrm>
          <a:prstGeom prst="rect">
            <a:avLst/>
          </a:prstGeom>
          <a:solidFill>
            <a:srgbClr val="FFD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5"/>
          </a:p>
        </p:txBody>
      </p:sp>
      <p:pic>
        <p:nvPicPr>
          <p:cNvPr id="8" name="Picture 7" descr="A picture containing food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507849" y="6139546"/>
            <a:ext cx="598271" cy="701040"/>
          </a:xfrm>
          <a:prstGeom prst="rect">
            <a:avLst/>
          </a:prstGeom>
        </p:spPr>
      </p:pic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0881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3618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 rot="5400000">
            <a:off x="8353696" y="3019698"/>
            <a:ext cx="6858002" cy="818607"/>
          </a:xfrm>
          <a:prstGeom prst="rect">
            <a:avLst/>
          </a:prstGeom>
          <a:solidFill>
            <a:srgbClr val="FFD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5"/>
          </a:p>
        </p:txBody>
      </p:sp>
      <p:pic>
        <p:nvPicPr>
          <p:cNvPr id="8" name="Picture 7" descr="A picture containing food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507849" y="6139546"/>
            <a:ext cx="598271" cy="701040"/>
          </a:xfrm>
          <a:prstGeom prst="rect">
            <a:avLst/>
          </a:prstGeom>
        </p:spPr>
      </p:pic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29362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29362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7569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 rot="5400000">
            <a:off x="5706291" y="372292"/>
            <a:ext cx="779419" cy="12192000"/>
          </a:xfrm>
          <a:prstGeom prst="rect">
            <a:avLst/>
          </a:prstGeom>
          <a:solidFill>
            <a:srgbClr val="FFD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5"/>
          </a:p>
        </p:txBody>
      </p:sp>
      <p:pic>
        <p:nvPicPr>
          <p:cNvPr id="8" name="Picture 7" descr="A picture containing food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507849" y="6139546"/>
            <a:ext cx="598271" cy="701040"/>
          </a:xfrm>
          <a:prstGeom prst="rect">
            <a:avLst/>
          </a:prstGeom>
        </p:spPr>
      </p:pic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0881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13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12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1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3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Relationship Id="rId14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CB7ABA-B5EF-A546-A7F3-B37F24095554}" type="datetimeFigureOut">
              <a:rPr lang="en-US" smtClean="0"/>
              <a:t>4/14/23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7EAF1C-21CD-FD45-AA63-4B29BB0D22A5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69" r:id="rId7"/>
    <p:sldLayoutId id="2147483670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80960B-9B8C-714C-BBC0-2546AD7FAB00}" type="datetimeFigureOut">
              <a:rPr lang="en-US" smtClean="0"/>
              <a:t>4/14/23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0E8C27-AD96-DB49-8F98-2B741DE97CD4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57" r:id="rId2"/>
    <p:sldLayoutId id="2147483658" r:id="rId3"/>
    <p:sldLayoutId id="2147483659" r:id="rId4"/>
    <p:sldLayoutId id="2147483660" r:id="rId5"/>
    <p:sldLayoutId id="2147483661" r:id="rId6"/>
    <p:sldLayoutId id="2147483662" r:id="rId7"/>
    <p:sldLayoutId id="2147483663" r:id="rId8"/>
    <p:sldLayoutId id="2147483664" r:id="rId9"/>
    <p:sldLayoutId id="2147483665" r:id="rId10"/>
    <p:sldLayoutId id="2147483666" r:id="rId11"/>
    <p:sldLayoutId id="2147483667" r:id="rId12"/>
    <p:sldLayoutId id="2147483668" r:id="rId13"/>
    <p:sldLayoutId id="2147483671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4.jp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jpg"/><Relationship Id="rId9" Type="http://schemas.openxmlformats.org/officeDocument/2006/relationships/image" Target="../media/image27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jpg"/><Relationship Id="rId3" Type="http://schemas.openxmlformats.org/officeDocument/2006/relationships/image" Target="../media/image33.jpg"/><Relationship Id="rId7" Type="http://schemas.openxmlformats.org/officeDocument/2006/relationships/image" Target="../media/image37.jpg"/><Relationship Id="rId12" Type="http://schemas.openxmlformats.org/officeDocument/2006/relationships/image" Target="../media/image40.w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6.jpeg"/><Relationship Id="rId11" Type="http://schemas.openxmlformats.org/officeDocument/2006/relationships/oleObject" Target="../embeddings/oleObject2.bin"/><Relationship Id="rId5" Type="http://schemas.openxmlformats.org/officeDocument/2006/relationships/image" Target="../media/image35.jpg"/><Relationship Id="rId10" Type="http://schemas.openxmlformats.org/officeDocument/2006/relationships/image" Target="../media/image39.wmf"/><Relationship Id="rId4" Type="http://schemas.openxmlformats.org/officeDocument/2006/relationships/image" Target="../media/image34.jpg"/><Relationship Id="rId9" Type="http://schemas.openxmlformats.org/officeDocument/2006/relationships/oleObject" Target="../embeddings/oleObject1.bin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13" Type="http://schemas.openxmlformats.org/officeDocument/2006/relationships/image" Target="../media/image12.jpeg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image" Target="../media/image11.jpe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image" Target="../media/image10.jpeg"/><Relationship Id="rId5" Type="http://schemas.openxmlformats.org/officeDocument/2006/relationships/tags" Target="../tags/tag5.xml"/><Relationship Id="rId10" Type="http://schemas.openxmlformats.org/officeDocument/2006/relationships/image" Target="../media/image9.jpeg"/><Relationship Id="rId4" Type="http://schemas.openxmlformats.org/officeDocument/2006/relationships/tags" Target="../tags/tag4.xml"/><Relationship Id="rId9" Type="http://schemas.openxmlformats.org/officeDocument/2006/relationships/image" Target="../media/image8.jpeg"/><Relationship Id="rId14" Type="http://schemas.openxmlformats.org/officeDocument/2006/relationships/image" Target="../media/image13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tags" Target="../tags/tag10.xml"/><Relationship Id="rId7" Type="http://schemas.openxmlformats.org/officeDocument/2006/relationships/image" Target="../media/image14.png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8.xml"/><Relationship Id="rId10" Type="http://schemas.openxmlformats.org/officeDocument/2006/relationships/image" Target="../media/image17.jpeg"/><Relationship Id="rId4" Type="http://schemas.openxmlformats.org/officeDocument/2006/relationships/tags" Target="../tags/tag11.xml"/><Relationship Id="rId9" Type="http://schemas.openxmlformats.org/officeDocument/2006/relationships/image" Target="../media/image16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openxmlformats.org/officeDocument/2006/relationships/tags" Target="../tags/tag14.xml"/><Relationship Id="rId7" Type="http://schemas.openxmlformats.org/officeDocument/2006/relationships/image" Target="../media/image19.jpeg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image" Target="../media/image18.jpeg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1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1509A3E-C3FE-1329-657F-204C73FABA44}"/>
              </a:ext>
            </a:extLst>
          </p:cNvPr>
          <p:cNvSpPr txBox="1"/>
          <p:nvPr/>
        </p:nvSpPr>
        <p:spPr>
          <a:xfrm>
            <a:off x="476250" y="2071132"/>
            <a:ext cx="6337300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altLang="zh-CN" sz="4400" dirty="0"/>
              <a:t>Rice Leaf Disease</a:t>
            </a:r>
          </a:p>
          <a:p>
            <a:endParaRPr lang="en-US" sz="4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59BA59-8183-99DF-D2D9-132D65FA0F18}"/>
              </a:ext>
            </a:extLst>
          </p:cNvPr>
          <p:cNvSpPr txBox="1"/>
          <p:nvPr/>
        </p:nvSpPr>
        <p:spPr>
          <a:xfrm>
            <a:off x="6096000" y="4165600"/>
            <a:ext cx="379730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Group Member:</a:t>
            </a:r>
          </a:p>
          <a:p>
            <a:r>
              <a:rPr lang="en-US" dirty="0" err="1"/>
              <a:t>Jiaxu</a:t>
            </a:r>
            <a:r>
              <a:rPr lang="en-US" dirty="0"/>
              <a:t> S</a:t>
            </a:r>
            <a:r>
              <a:rPr lang="en-US" altLang="zh-CN" dirty="0"/>
              <a:t>hi</a:t>
            </a:r>
            <a:r>
              <a:rPr lang="zh-CN" altLang="en-US" dirty="0"/>
              <a:t> </a:t>
            </a:r>
            <a:r>
              <a:rPr lang="en-AU" altLang="zh-CN" dirty="0"/>
              <a:t>z5343710</a:t>
            </a:r>
            <a:endParaRPr lang="en-US" altLang="zh-CN" dirty="0"/>
          </a:p>
          <a:p>
            <a:r>
              <a:rPr lang="en-US" dirty="0">
                <a:ea typeface="Roboto Mono" pitchFamily="2" charset="0"/>
                <a:cs typeface="Arial" panose="020B0604020202020204" pitchFamily="34" charset="0"/>
              </a:rPr>
              <a:t>Z</a:t>
            </a:r>
            <a:r>
              <a:rPr lang="en-US" altLang="zh-CN" dirty="0">
                <a:ea typeface="Roboto Mono" pitchFamily="2" charset="0"/>
                <a:cs typeface="Arial" panose="020B0604020202020204" pitchFamily="34" charset="0"/>
              </a:rPr>
              <a:t>hiyue</a:t>
            </a:r>
            <a:r>
              <a:rPr lang="en-US" dirty="0">
                <a:ea typeface="Roboto Mono" pitchFamily="2" charset="0"/>
                <a:cs typeface="Arial" panose="020B0604020202020204" pitchFamily="34" charset="0"/>
              </a:rPr>
              <a:t> Z</a:t>
            </a:r>
            <a:r>
              <a:rPr lang="en-US" altLang="zh-CN" dirty="0">
                <a:ea typeface="Roboto Mono" pitchFamily="2" charset="0"/>
                <a:cs typeface="Arial" panose="020B0604020202020204" pitchFamily="34" charset="0"/>
              </a:rPr>
              <a:t>heng</a:t>
            </a:r>
            <a:r>
              <a:rPr lang="zh-CN" altLang="en-US" dirty="0">
                <a:ea typeface="Roboto Mono" pitchFamily="2" charset="0"/>
                <a:cs typeface="Arial" panose="020B0604020202020204" pitchFamily="34" charset="0"/>
              </a:rPr>
              <a:t> </a:t>
            </a:r>
            <a:r>
              <a:rPr lang="en-AU" altLang="zh-CN" dirty="0">
                <a:ea typeface="Roboto Mono" pitchFamily="2" charset="0"/>
                <a:cs typeface="Arial" panose="020B0604020202020204" pitchFamily="34" charset="0"/>
              </a:rPr>
              <a:t>z5389616</a:t>
            </a:r>
            <a:endParaRPr lang="en-US" altLang="zh-CN" dirty="0"/>
          </a:p>
          <a:p>
            <a:r>
              <a:rPr lang="en-US" altLang="zh-CN" dirty="0"/>
              <a:t>Daijiao</a:t>
            </a:r>
            <a:r>
              <a:rPr lang="zh-CN" altLang="en-US" dirty="0"/>
              <a:t> </a:t>
            </a:r>
            <a:r>
              <a:rPr lang="en-US" altLang="zh-CN" dirty="0"/>
              <a:t>Liu</a:t>
            </a:r>
            <a:r>
              <a:rPr lang="zh-CN" altLang="en-US" dirty="0"/>
              <a:t> </a:t>
            </a:r>
            <a:r>
              <a:rPr lang="en-AU" altLang="zh-CN" dirty="0"/>
              <a:t>z5409640</a:t>
            </a:r>
          </a:p>
          <a:p>
            <a:r>
              <a:rPr lang="en-US" altLang="zh-CN" dirty="0"/>
              <a:t>Yanqi Zhu</a:t>
            </a:r>
            <a:r>
              <a:rPr lang="zh-CN" altLang="en-US" dirty="0"/>
              <a:t> </a:t>
            </a:r>
            <a:r>
              <a:rPr lang="en-US" altLang="zh-CN" dirty="0"/>
              <a:t>z5357925</a:t>
            </a:r>
            <a:endParaRPr lang="en-AU" altLang="zh-CN" dirty="0"/>
          </a:p>
          <a:p>
            <a:r>
              <a:rPr lang="en-US" altLang="zh-CN" dirty="0"/>
              <a:t>Tong</a:t>
            </a:r>
            <a:r>
              <a:rPr lang="zh-CN" altLang="en-US" dirty="0"/>
              <a:t> </a:t>
            </a:r>
            <a:r>
              <a:rPr lang="en-US" altLang="zh-CN" dirty="0"/>
              <a:t>Xia</a:t>
            </a:r>
            <a:r>
              <a:rPr lang="zh-CN" altLang="en-US" dirty="0"/>
              <a:t> </a:t>
            </a:r>
            <a:r>
              <a:rPr lang="en-US" altLang="zh-CN" dirty="0"/>
              <a:t>z5360060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60092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1A3F374-316A-B6DD-87FB-A2DF23A75092}"/>
              </a:ext>
            </a:extLst>
          </p:cNvPr>
          <p:cNvSpPr/>
          <p:nvPr/>
        </p:nvSpPr>
        <p:spPr>
          <a:xfrm>
            <a:off x="5528558" y="2580655"/>
            <a:ext cx="5311129" cy="2702404"/>
          </a:xfrm>
          <a:prstGeom prst="rect">
            <a:avLst/>
          </a:prstGeom>
          <a:solidFill>
            <a:srgbClr val="FFD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0545" y="185187"/>
            <a:ext cx="10293627" cy="1325563"/>
          </a:xfrm>
        </p:spPr>
        <p:txBody>
          <a:bodyPr>
            <a:normAutofit/>
          </a:bodyPr>
          <a:lstStyle/>
          <a:p>
            <a:r>
              <a:rPr lang="en-US" dirty="0">
                <a:latin typeface="Arial" panose="020B0604020202020204"/>
                <a:ea typeface="Roboto"/>
                <a:cs typeface="Arial" panose="020B0604020202020204"/>
              </a:rPr>
              <a:t>Methods</a:t>
            </a:r>
            <a:br>
              <a:rPr lang="en-US" dirty="0">
                <a:latin typeface="Arial" panose="020B0604020202020204"/>
                <a:ea typeface="Roboto"/>
                <a:cs typeface="Arial" panose="020B0604020202020204"/>
              </a:rPr>
            </a:br>
            <a:r>
              <a:rPr lang="en-US" altLang="zh-CN" sz="3200" dirty="0">
                <a:latin typeface="Arial" panose="020B0604020202020204"/>
                <a:ea typeface="Roboto"/>
                <a:cs typeface="Arial" panose="020B0604020202020204"/>
              </a:rPr>
              <a:t>Decision Tree (feature extraction)</a:t>
            </a:r>
            <a:endParaRPr lang="en-US" sz="32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65A0004-292D-8A72-098F-5E480276B0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4657" y="2313513"/>
            <a:ext cx="1080000" cy="1080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12B5A75-B28B-D5BD-60E2-1E326830DA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2277" y="2313513"/>
            <a:ext cx="1080000" cy="1080000"/>
          </a:xfrm>
          <a:prstGeom prst="rect">
            <a:avLst/>
          </a:prstGeom>
        </p:spPr>
      </p:pic>
      <p:graphicFrame>
        <p:nvGraphicFramePr>
          <p:cNvPr id="20" name="Table 20">
            <a:extLst>
              <a:ext uri="{FF2B5EF4-FFF2-40B4-BE49-F238E27FC236}">
                <a16:creationId xmlns:a16="http://schemas.microsoft.com/office/drawing/2014/main" id="{99505A6F-D48C-726E-92B5-8DCCFF117791}"/>
              </a:ext>
            </a:extLst>
          </p:cNvPr>
          <p:cNvGraphicFramePr>
            <a:graphicFrameLocks noGrp="1"/>
          </p:cNvGraphicFramePr>
          <p:nvPr/>
        </p:nvGraphicFramePr>
        <p:xfrm>
          <a:off x="5683042" y="2417168"/>
          <a:ext cx="5311130" cy="2625467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032386">
                  <a:extLst>
                    <a:ext uri="{9D8B030D-6E8A-4147-A177-3AD203B41FA5}">
                      <a16:colId xmlns:a16="http://schemas.microsoft.com/office/drawing/2014/main" val="4046857454"/>
                    </a:ext>
                  </a:extLst>
                </a:gridCol>
                <a:gridCol w="983226">
                  <a:extLst>
                    <a:ext uri="{9D8B030D-6E8A-4147-A177-3AD203B41FA5}">
                      <a16:colId xmlns:a16="http://schemas.microsoft.com/office/drawing/2014/main" val="627723686"/>
                    </a:ext>
                  </a:extLst>
                </a:gridCol>
                <a:gridCol w="1012723">
                  <a:extLst>
                    <a:ext uri="{9D8B030D-6E8A-4147-A177-3AD203B41FA5}">
                      <a16:colId xmlns:a16="http://schemas.microsoft.com/office/drawing/2014/main" val="923437814"/>
                    </a:ext>
                  </a:extLst>
                </a:gridCol>
                <a:gridCol w="1042219">
                  <a:extLst>
                    <a:ext uri="{9D8B030D-6E8A-4147-A177-3AD203B41FA5}">
                      <a16:colId xmlns:a16="http://schemas.microsoft.com/office/drawing/2014/main" val="821227278"/>
                    </a:ext>
                  </a:extLst>
                </a:gridCol>
                <a:gridCol w="1240576">
                  <a:extLst>
                    <a:ext uri="{9D8B030D-6E8A-4147-A177-3AD203B41FA5}">
                      <a16:colId xmlns:a16="http://schemas.microsoft.com/office/drawing/2014/main" val="3972060561"/>
                    </a:ext>
                  </a:extLst>
                </a:gridCol>
              </a:tblGrid>
              <a:tr h="67195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/>
                        <a:t>Dark Blob Color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/>
                        <a:t>Dark Blob Size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Light Blob Shape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Mean Leaf Color (rgb)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TARGET</a:t>
                      </a:r>
                    </a:p>
                    <a:p>
                      <a:r>
                        <a:rPr lang="en-US" altLang="zh-CN" sz="1400" dirty="0"/>
                        <a:t>Classification</a:t>
                      </a:r>
                      <a:endParaRPr lang="zh-CN" altLang="en-US" sz="1400" dirty="0"/>
                    </a:p>
                  </a:txBody>
                  <a:tcPr>
                    <a:solidFill>
                      <a:srgbClr val="6DA9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6007865"/>
                  </a:ext>
                </a:extLst>
              </a:tr>
              <a:tr h="294841"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Brown</a:t>
                      </a:r>
                      <a:endParaRPr lang="zh-CN" altLang="en-US" sz="1400" dirty="0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r>
                        <a:rPr lang="en-US" altLang="zh-CN" sz="1400" dirty="0"/>
                        <a:t>Numbers (numerical feature)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Long Strip</a:t>
                      </a:r>
                      <a:endParaRPr lang="zh-CN" altLang="en-US" sz="1400" dirty="0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r>
                        <a:rPr lang="en-US" altLang="zh-CN" sz="1400" dirty="0"/>
                        <a:t>Numbers (numerical feature)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Healthy</a:t>
                      </a:r>
                      <a:endParaRPr lang="zh-CN" altLang="en-US" sz="14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230922"/>
                  </a:ext>
                </a:extLst>
              </a:tr>
              <a:tr h="867943"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Brown outside</a:t>
                      </a:r>
                    </a:p>
                    <a:p>
                      <a:r>
                        <a:rPr lang="en-US" altLang="zh-CN" sz="1400" dirty="0"/>
                        <a:t>Light inside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Round</a:t>
                      </a:r>
                      <a:endParaRPr lang="zh-CN" altLang="en-US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Leaf Blast</a:t>
                      </a:r>
                      <a:endParaRPr lang="zh-CN" altLang="en-US" sz="14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3081791"/>
                  </a:ext>
                </a:extLst>
              </a:tr>
              <a:tr h="475968"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None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None</a:t>
                      </a:r>
                      <a:endParaRPr lang="zh-CN" altLang="en-US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Brown Spot</a:t>
                      </a:r>
                      <a:endParaRPr lang="zh-CN" altLang="en-US" sz="14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0214459"/>
                  </a:ext>
                </a:extLst>
              </a:tr>
              <a:tr h="294841"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Hispa</a:t>
                      </a:r>
                      <a:endParaRPr lang="zh-CN" altLang="en-US" sz="14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171492"/>
                  </a:ext>
                </a:extLst>
              </a:tr>
            </a:tbl>
          </a:graphicData>
        </a:graphic>
      </p:graphicFrame>
      <p:sp>
        <p:nvSpPr>
          <p:cNvPr id="21" name="Arrow: Right 20">
            <a:extLst>
              <a:ext uri="{FF2B5EF4-FFF2-40B4-BE49-F238E27FC236}">
                <a16:creationId xmlns:a16="http://schemas.microsoft.com/office/drawing/2014/main" id="{184FFE47-0A56-B5C8-93A3-B0C6E89042E4}"/>
              </a:ext>
            </a:extLst>
          </p:cNvPr>
          <p:cNvSpPr/>
          <p:nvPr/>
        </p:nvSpPr>
        <p:spPr>
          <a:xfrm>
            <a:off x="2034865" y="2671616"/>
            <a:ext cx="147204" cy="363794"/>
          </a:xfrm>
          <a:prstGeom prst="rightArrow">
            <a:avLst/>
          </a:prstGeom>
          <a:solidFill>
            <a:srgbClr val="FFD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188103-C589-CAB8-11B4-AC203B84B432}"/>
              </a:ext>
            </a:extLst>
          </p:cNvPr>
          <p:cNvSpPr txBox="1"/>
          <p:nvPr/>
        </p:nvSpPr>
        <p:spPr>
          <a:xfrm>
            <a:off x="801840" y="1562895"/>
            <a:ext cx="2206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Example (OpenCV):</a:t>
            </a:r>
            <a:endParaRPr lang="zh-CN" altLang="en-US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A8B374-B1AA-9FD7-6FD1-0039D9B7965D}"/>
              </a:ext>
            </a:extLst>
          </p:cNvPr>
          <p:cNvSpPr txBox="1"/>
          <p:nvPr/>
        </p:nvSpPr>
        <p:spPr>
          <a:xfrm>
            <a:off x="801840" y="1968981"/>
            <a:ext cx="11272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dirty="0"/>
              <a:t>Brown Blob</a:t>
            </a:r>
            <a:endParaRPr lang="zh-CN" altLang="en-US" sz="1400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C450938-FCF3-9AA9-AAF4-2CAB2BF478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4657" y="3910227"/>
            <a:ext cx="1080000" cy="1080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AE66BA1-4217-DC3F-4CEB-79F3E58FD2A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277" y="3910227"/>
            <a:ext cx="1080000" cy="1080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963E734-E002-08F1-003B-0CA13F12425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7037" y="3910227"/>
            <a:ext cx="1080000" cy="10800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D19CE19-93C8-2B21-EB80-2751851D683E}"/>
              </a:ext>
            </a:extLst>
          </p:cNvPr>
          <p:cNvSpPr txBox="1"/>
          <p:nvPr/>
        </p:nvSpPr>
        <p:spPr>
          <a:xfrm>
            <a:off x="805387" y="3569622"/>
            <a:ext cx="27959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dirty="0"/>
              <a:t>Brown Outside Light inside Blob</a:t>
            </a:r>
            <a:endParaRPr lang="zh-CN" altLang="en-US" sz="1400" b="1" dirty="0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8678F498-A920-ACD5-257C-BACCED284E95}"/>
              </a:ext>
            </a:extLst>
          </p:cNvPr>
          <p:cNvSpPr/>
          <p:nvPr/>
        </p:nvSpPr>
        <p:spPr>
          <a:xfrm>
            <a:off x="2034865" y="4268330"/>
            <a:ext cx="147204" cy="363794"/>
          </a:xfrm>
          <a:prstGeom prst="rightArrow">
            <a:avLst/>
          </a:prstGeom>
          <a:solidFill>
            <a:srgbClr val="FFD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F5792C4C-C204-65A5-9F53-81B7A921B3E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7037" y="2334026"/>
            <a:ext cx="1080000" cy="1080000"/>
          </a:xfrm>
          <a:prstGeom prst="rect">
            <a:avLst/>
          </a:prstGeom>
        </p:spPr>
      </p:pic>
      <p:sp>
        <p:nvSpPr>
          <p:cNvPr id="25" name="Arrow: Right 24">
            <a:extLst>
              <a:ext uri="{FF2B5EF4-FFF2-40B4-BE49-F238E27FC236}">
                <a16:creationId xmlns:a16="http://schemas.microsoft.com/office/drawing/2014/main" id="{B6F4C71E-F281-2349-42B6-4A642C67CF8D}"/>
              </a:ext>
            </a:extLst>
          </p:cNvPr>
          <p:cNvSpPr/>
          <p:nvPr/>
        </p:nvSpPr>
        <p:spPr>
          <a:xfrm>
            <a:off x="3387245" y="2684120"/>
            <a:ext cx="147204" cy="363794"/>
          </a:xfrm>
          <a:prstGeom prst="rightArrow">
            <a:avLst/>
          </a:prstGeom>
          <a:solidFill>
            <a:srgbClr val="FFD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2C1A7C2C-E106-D627-DC76-6558A78E8D83}"/>
              </a:ext>
            </a:extLst>
          </p:cNvPr>
          <p:cNvSpPr/>
          <p:nvPr/>
        </p:nvSpPr>
        <p:spPr>
          <a:xfrm>
            <a:off x="3387245" y="4268330"/>
            <a:ext cx="147204" cy="363794"/>
          </a:xfrm>
          <a:prstGeom prst="rightArrow">
            <a:avLst/>
          </a:prstGeom>
          <a:solidFill>
            <a:srgbClr val="FFD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8E530BEC-A9F9-56C4-1B24-650278EED03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277" y="5476655"/>
            <a:ext cx="1080000" cy="10800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35FFBFAC-190C-CF7E-3D98-D55CAF812C2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4657" y="5476655"/>
            <a:ext cx="1080000" cy="108000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32E1B864-C1DB-1ECB-C766-32EF20DA23A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9450" y="5454010"/>
            <a:ext cx="1080000" cy="1080000"/>
          </a:xfrm>
          <a:prstGeom prst="rect">
            <a:avLst/>
          </a:prstGeom>
        </p:spPr>
      </p:pic>
      <p:sp>
        <p:nvSpPr>
          <p:cNvPr id="37" name="Arrow: Right 36">
            <a:extLst>
              <a:ext uri="{FF2B5EF4-FFF2-40B4-BE49-F238E27FC236}">
                <a16:creationId xmlns:a16="http://schemas.microsoft.com/office/drawing/2014/main" id="{9ECA414D-7B42-66D4-2213-45DA454A0746}"/>
              </a:ext>
            </a:extLst>
          </p:cNvPr>
          <p:cNvSpPr/>
          <p:nvPr/>
        </p:nvSpPr>
        <p:spPr>
          <a:xfrm>
            <a:off x="2034865" y="5834758"/>
            <a:ext cx="147204" cy="363794"/>
          </a:xfrm>
          <a:prstGeom prst="rightArrow">
            <a:avLst/>
          </a:prstGeom>
          <a:solidFill>
            <a:srgbClr val="FFD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383EC22E-84A0-C4AB-BD34-6E11F293BFB8}"/>
              </a:ext>
            </a:extLst>
          </p:cNvPr>
          <p:cNvSpPr/>
          <p:nvPr/>
        </p:nvSpPr>
        <p:spPr>
          <a:xfrm>
            <a:off x="3387245" y="5834758"/>
            <a:ext cx="147204" cy="363794"/>
          </a:xfrm>
          <a:prstGeom prst="rightArrow">
            <a:avLst/>
          </a:prstGeom>
          <a:solidFill>
            <a:srgbClr val="FFD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71339A4-7978-F42F-08D6-C79A6C728388}"/>
              </a:ext>
            </a:extLst>
          </p:cNvPr>
          <p:cNvSpPr txBox="1"/>
          <p:nvPr/>
        </p:nvSpPr>
        <p:spPr>
          <a:xfrm>
            <a:off x="801840" y="5148780"/>
            <a:ext cx="19030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dirty="0"/>
              <a:t>Long Strip Light Blob</a:t>
            </a:r>
            <a:endParaRPr lang="zh-CN" altLang="en-US" sz="1400" b="1" dirty="0"/>
          </a:p>
        </p:txBody>
      </p:sp>
      <p:sp>
        <p:nvSpPr>
          <p:cNvPr id="40" name="Left Brace 39">
            <a:extLst>
              <a:ext uri="{FF2B5EF4-FFF2-40B4-BE49-F238E27FC236}">
                <a16:creationId xmlns:a16="http://schemas.microsoft.com/office/drawing/2014/main" id="{FD0AAD5E-8A27-5B2F-0F92-5AC538991C38}"/>
              </a:ext>
            </a:extLst>
          </p:cNvPr>
          <p:cNvSpPr/>
          <p:nvPr/>
        </p:nvSpPr>
        <p:spPr>
          <a:xfrm>
            <a:off x="461129" y="2520367"/>
            <a:ext cx="239416" cy="3814703"/>
          </a:xfrm>
          <a:prstGeom prst="leftBrace">
            <a:avLst/>
          </a:prstGeom>
          <a:ln w="28575">
            <a:solidFill>
              <a:srgbClr val="FFD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192684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852345B6-E541-CB79-30B6-19B34EF6644C}"/>
              </a:ext>
            </a:extLst>
          </p:cNvPr>
          <p:cNvSpPr/>
          <p:nvPr/>
        </p:nvSpPr>
        <p:spPr>
          <a:xfrm>
            <a:off x="244338" y="2347451"/>
            <a:ext cx="6064960" cy="669220"/>
          </a:xfrm>
          <a:prstGeom prst="rect">
            <a:avLst/>
          </a:prstGeom>
          <a:solidFill>
            <a:srgbClr val="FFD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274056A-19A0-0951-93FC-6AD3AD908685}"/>
              </a:ext>
            </a:extLst>
          </p:cNvPr>
          <p:cNvSpPr/>
          <p:nvPr/>
        </p:nvSpPr>
        <p:spPr>
          <a:xfrm>
            <a:off x="6647712" y="1862115"/>
            <a:ext cx="4472573" cy="2381975"/>
          </a:xfrm>
          <a:prstGeom prst="rect">
            <a:avLst/>
          </a:prstGeom>
          <a:solidFill>
            <a:srgbClr val="FFD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70C188B-BCC3-EB07-788A-FB0CCE785CC2}"/>
              </a:ext>
            </a:extLst>
          </p:cNvPr>
          <p:cNvSpPr/>
          <p:nvPr/>
        </p:nvSpPr>
        <p:spPr>
          <a:xfrm>
            <a:off x="257294" y="4838162"/>
            <a:ext cx="6635876" cy="1559693"/>
          </a:xfrm>
          <a:prstGeom prst="rect">
            <a:avLst/>
          </a:prstGeom>
          <a:solidFill>
            <a:srgbClr val="FFD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5445" y="-238243"/>
            <a:ext cx="3591420" cy="2159350"/>
          </a:xfrm>
        </p:spPr>
        <p:txBody>
          <a:bodyPr/>
          <a:lstStyle/>
          <a:p>
            <a:r>
              <a:rPr lang="en-US" dirty="0">
                <a:latin typeface="Arial" panose="020B0604020202020204"/>
                <a:ea typeface="Roboto"/>
                <a:cs typeface="Arial" panose="020B0604020202020204"/>
              </a:rPr>
              <a:t>Methods</a:t>
            </a:r>
            <a:br>
              <a:rPr lang="en-US" dirty="0">
                <a:latin typeface="Arial" panose="020B0604020202020204"/>
                <a:ea typeface="Roboto"/>
                <a:cs typeface="Arial" panose="020B0604020202020204"/>
              </a:rPr>
            </a:br>
            <a:r>
              <a:rPr lang="en-US" sz="3200" dirty="0">
                <a:latin typeface="Arial" panose="020B0604020202020204"/>
                <a:ea typeface="Roboto"/>
                <a:cs typeface="Arial" panose="020B0604020202020204"/>
              </a:rPr>
              <a:t>Decision Tree</a:t>
            </a:r>
            <a:endParaRPr lang="en-US" sz="32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C07EA6D-4507-7108-0DAB-52BA26A9B26D}"/>
              </a:ext>
            </a:extLst>
          </p:cNvPr>
          <p:cNvSpPr/>
          <p:nvPr/>
        </p:nvSpPr>
        <p:spPr>
          <a:xfrm>
            <a:off x="259089" y="3290308"/>
            <a:ext cx="6050209" cy="472825"/>
          </a:xfrm>
          <a:prstGeom prst="rect">
            <a:avLst/>
          </a:prstGeom>
          <a:solidFill>
            <a:srgbClr val="FFD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18" name="Table 18">
            <a:extLst>
              <a:ext uri="{FF2B5EF4-FFF2-40B4-BE49-F238E27FC236}">
                <a16:creationId xmlns:a16="http://schemas.microsoft.com/office/drawing/2014/main" id="{5B2FC786-C58C-4D17-D347-729E2DD440F6}"/>
              </a:ext>
            </a:extLst>
          </p:cNvPr>
          <p:cNvGraphicFramePr>
            <a:graphicFrameLocks noGrp="1"/>
          </p:cNvGraphicFramePr>
          <p:nvPr/>
        </p:nvGraphicFramePr>
        <p:xfrm>
          <a:off x="381991" y="4507895"/>
          <a:ext cx="6763532" cy="177800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926373">
                  <a:extLst>
                    <a:ext uri="{9D8B030D-6E8A-4147-A177-3AD203B41FA5}">
                      <a16:colId xmlns:a16="http://schemas.microsoft.com/office/drawing/2014/main" val="4037368772"/>
                    </a:ext>
                  </a:extLst>
                </a:gridCol>
                <a:gridCol w="1287672">
                  <a:extLst>
                    <a:ext uri="{9D8B030D-6E8A-4147-A177-3AD203B41FA5}">
                      <a16:colId xmlns:a16="http://schemas.microsoft.com/office/drawing/2014/main" val="1153090244"/>
                    </a:ext>
                  </a:extLst>
                </a:gridCol>
                <a:gridCol w="1404734">
                  <a:extLst>
                    <a:ext uri="{9D8B030D-6E8A-4147-A177-3AD203B41FA5}">
                      <a16:colId xmlns:a16="http://schemas.microsoft.com/office/drawing/2014/main" val="2881885273"/>
                    </a:ext>
                  </a:extLst>
                </a:gridCol>
                <a:gridCol w="1536025">
                  <a:extLst>
                    <a:ext uri="{9D8B030D-6E8A-4147-A177-3AD203B41FA5}">
                      <a16:colId xmlns:a16="http://schemas.microsoft.com/office/drawing/2014/main" val="682159748"/>
                    </a:ext>
                  </a:extLst>
                </a:gridCol>
                <a:gridCol w="1608728">
                  <a:extLst>
                    <a:ext uri="{9D8B030D-6E8A-4147-A177-3AD203B41FA5}">
                      <a16:colId xmlns:a16="http://schemas.microsoft.com/office/drawing/2014/main" val="37653394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Accuracy</a:t>
                      </a:r>
                    </a:p>
                    <a:p>
                      <a:r>
                        <a:rPr lang="en-US" altLang="zh-CN" sz="1400" dirty="0"/>
                        <a:t>(train)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Accuracy</a:t>
                      </a:r>
                    </a:p>
                    <a:p>
                      <a:r>
                        <a:rPr lang="en-US" altLang="zh-CN" sz="1400" dirty="0"/>
                        <a:t>(validation)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Pre-pruning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Post-pruning</a:t>
                      </a:r>
                      <a:endParaRPr lang="zh-CN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77287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CaRT</a:t>
                      </a:r>
                      <a:endParaRPr lang="zh-CN" altLang="en-US" sz="14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0.557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0.450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Max depth = 6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None</a:t>
                      </a:r>
                      <a:endParaRPr lang="zh-CN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07287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C4.5</a:t>
                      </a:r>
                      <a:endParaRPr lang="zh-CN" altLang="en-US" sz="14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0.583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0.441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Max depth = 7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None</a:t>
                      </a:r>
                      <a:endParaRPr lang="zh-CN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79944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C4.5</a:t>
                      </a:r>
                      <a:endParaRPr lang="zh-CN" altLang="en-US" sz="14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0.490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0.455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None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ccp_alpha</a:t>
                      </a:r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=0.02</a:t>
                      </a:r>
                    </a:p>
                    <a:p>
                      <a:endParaRPr lang="zh-CN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3130271"/>
                  </a:ext>
                </a:extLst>
              </a:tr>
            </a:tbl>
          </a:graphicData>
        </a:graphic>
      </p:graphicFrame>
      <p:pic>
        <p:nvPicPr>
          <p:cNvPr id="20" name="Picture 19">
            <a:extLst>
              <a:ext uri="{FF2B5EF4-FFF2-40B4-BE49-F238E27FC236}">
                <a16:creationId xmlns:a16="http://schemas.microsoft.com/office/drawing/2014/main" id="{C2042DDB-B00A-F17C-B225-6A410D80D2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306" y="2396611"/>
            <a:ext cx="5940000" cy="57210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9DFBD10-7C80-EB9C-45BF-FF9EAB97FC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306" y="3337725"/>
            <a:ext cx="5940000" cy="38338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7EB8AD8-029F-6302-CDB0-B45A432DC1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6368" y="1921107"/>
            <a:ext cx="4320000" cy="224967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9429EC6D-0F85-C0E0-D463-ED8CFCDC8534}"/>
              </a:ext>
            </a:extLst>
          </p:cNvPr>
          <p:cNvSpPr txBox="1"/>
          <p:nvPr/>
        </p:nvSpPr>
        <p:spPr>
          <a:xfrm>
            <a:off x="257294" y="2040350"/>
            <a:ext cx="718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CaRT</a:t>
            </a:r>
            <a:endParaRPr lang="zh-CN" altLang="en-US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2ADEBDA-FFAA-04C6-687B-1101A415A90F}"/>
              </a:ext>
            </a:extLst>
          </p:cNvPr>
          <p:cNvSpPr txBox="1"/>
          <p:nvPr/>
        </p:nvSpPr>
        <p:spPr>
          <a:xfrm>
            <a:off x="257294" y="2994710"/>
            <a:ext cx="639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C4.5</a:t>
            </a:r>
            <a:endParaRPr lang="zh-CN" altLang="en-US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B8698A2-0EBA-014C-F996-D644415161EB}"/>
              </a:ext>
            </a:extLst>
          </p:cNvPr>
          <p:cNvSpPr txBox="1"/>
          <p:nvPr/>
        </p:nvSpPr>
        <p:spPr>
          <a:xfrm>
            <a:off x="6592117" y="1551775"/>
            <a:ext cx="26260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C4.5 with post-pruning</a:t>
            </a:r>
            <a:endParaRPr lang="zh-CN" altLang="en-US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BB300AC-3720-FFF8-02BF-7F66EB07D099}"/>
              </a:ext>
            </a:extLst>
          </p:cNvPr>
          <p:cNvSpPr txBox="1"/>
          <p:nvPr/>
        </p:nvSpPr>
        <p:spPr>
          <a:xfrm>
            <a:off x="5496232" y="737449"/>
            <a:ext cx="5698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The quality of Decision Tree</a:t>
            </a:r>
          </a:p>
          <a:p>
            <a:r>
              <a:rPr lang="en-US" altLang="zh-CN" dirty="0"/>
              <a:t>is extremely depend on the features of artificial division.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282078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66775635-2B11-274C-A406-E167BCEB3495}"/>
              </a:ext>
            </a:extLst>
          </p:cNvPr>
          <p:cNvSpPr/>
          <p:nvPr/>
        </p:nvSpPr>
        <p:spPr>
          <a:xfrm>
            <a:off x="6894053" y="4699912"/>
            <a:ext cx="4064121" cy="722930"/>
          </a:xfrm>
          <a:prstGeom prst="rect">
            <a:avLst/>
          </a:prstGeom>
          <a:solidFill>
            <a:srgbClr val="FFD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C8094EF-CDA4-C60F-6788-3F682D0F1BDF}"/>
              </a:ext>
            </a:extLst>
          </p:cNvPr>
          <p:cNvSpPr/>
          <p:nvPr/>
        </p:nvSpPr>
        <p:spPr>
          <a:xfrm>
            <a:off x="5033817" y="3024800"/>
            <a:ext cx="5894861" cy="1344073"/>
          </a:xfrm>
          <a:prstGeom prst="rect">
            <a:avLst/>
          </a:prstGeom>
          <a:solidFill>
            <a:srgbClr val="FFD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5445" y="89776"/>
            <a:ext cx="3293751" cy="1520407"/>
          </a:xfrm>
        </p:spPr>
        <p:txBody>
          <a:bodyPr>
            <a:normAutofit/>
          </a:bodyPr>
          <a:lstStyle/>
          <a:p>
            <a:r>
              <a:rPr lang="en-US" dirty="0">
                <a:latin typeface="Arial" panose="020B0604020202020204"/>
                <a:ea typeface="Roboto"/>
                <a:cs typeface="Arial" panose="020B0604020202020204"/>
              </a:rPr>
              <a:t>Methods  </a:t>
            </a:r>
            <a:br>
              <a:rPr lang="en-US" dirty="0">
                <a:latin typeface="Arial" panose="020B0604020202020204"/>
                <a:ea typeface="Roboto"/>
                <a:cs typeface="Arial" panose="020B0604020202020204"/>
              </a:rPr>
            </a:br>
            <a:r>
              <a:rPr lang="en-US" altLang="zh-CN" sz="3200" dirty="0">
                <a:latin typeface="Arial" panose="020B0604020202020204"/>
                <a:ea typeface="Roboto"/>
                <a:cs typeface="Arial" panose="020B0604020202020204"/>
              </a:rPr>
              <a:t>KNN</a:t>
            </a:r>
            <a:endParaRPr lang="en-US" sz="36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9383CA4-04C1-CDB6-EE80-274EBBA42C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5813" y="2288654"/>
            <a:ext cx="533400" cy="533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3124371-6D71-A7D4-6A78-C98CE565D0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5400" y="1574663"/>
            <a:ext cx="2054197" cy="2054197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06E2381C-1836-16B6-14A0-816D8368D0D2}"/>
              </a:ext>
            </a:extLst>
          </p:cNvPr>
          <p:cNvSpPr/>
          <p:nvPr/>
        </p:nvSpPr>
        <p:spPr>
          <a:xfrm>
            <a:off x="3338779" y="2568507"/>
            <a:ext cx="344129" cy="363794"/>
          </a:xfrm>
          <a:prstGeom prst="rightArrow">
            <a:avLst/>
          </a:prstGeom>
          <a:solidFill>
            <a:srgbClr val="FFD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BDFEDE-AF4B-937F-BA5D-2B544F890E38}"/>
              </a:ext>
            </a:extLst>
          </p:cNvPr>
          <p:cNvSpPr txBox="1"/>
          <p:nvPr/>
        </p:nvSpPr>
        <p:spPr>
          <a:xfrm>
            <a:off x="1370335" y="6169608"/>
            <a:ext cx="1284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224*224*3</a:t>
            </a:r>
            <a:endParaRPr lang="zh-CN" altLang="en-US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AF7C8C-E68E-EFEA-3097-30E291D51F5A}"/>
              </a:ext>
            </a:extLst>
          </p:cNvPr>
          <p:cNvSpPr txBox="1"/>
          <p:nvPr/>
        </p:nvSpPr>
        <p:spPr>
          <a:xfrm>
            <a:off x="3618589" y="5554241"/>
            <a:ext cx="1027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56*56*1</a:t>
            </a:r>
            <a:endParaRPr lang="zh-CN" altLang="en-US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4CBCC5C-67C7-03AA-D12A-82838B24A9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5813" y="5003642"/>
            <a:ext cx="533400" cy="533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86BC359-4A34-1B7A-95D1-6A54B9881E5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401" y="4144907"/>
            <a:ext cx="2054197" cy="205419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AEB988B-3623-AAD0-A77F-B15899ACC570}"/>
              </a:ext>
            </a:extLst>
          </p:cNvPr>
          <p:cNvSpPr txBox="1"/>
          <p:nvPr/>
        </p:nvSpPr>
        <p:spPr>
          <a:xfrm>
            <a:off x="1807675" y="3668968"/>
            <a:ext cx="461665" cy="46743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zh-CN" b="1" dirty="0"/>
              <a:t>……</a:t>
            </a:r>
            <a:endParaRPr lang="zh-CN" altLang="en-US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4B1B77A-BF68-15A0-5BAC-6A909A47D276}"/>
              </a:ext>
            </a:extLst>
          </p:cNvPr>
          <p:cNvSpPr txBox="1"/>
          <p:nvPr/>
        </p:nvSpPr>
        <p:spPr>
          <a:xfrm>
            <a:off x="3901678" y="4681985"/>
            <a:ext cx="461665" cy="27988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zh-CN" b="1" dirty="0"/>
              <a:t>…</a:t>
            </a:r>
            <a:endParaRPr lang="zh-CN" altLang="en-US" b="1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62C3DAC-82DD-271E-495B-C40C2FABE44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5810" y="4004914"/>
            <a:ext cx="533400" cy="5334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2C03388-371A-242E-791B-72BC33F1A7A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5810" y="3284487"/>
            <a:ext cx="533400" cy="533400"/>
          </a:xfrm>
          <a:prstGeom prst="rect">
            <a:avLst/>
          </a:prstGeom>
        </p:spPr>
      </p:pic>
      <p:sp>
        <p:nvSpPr>
          <p:cNvPr id="22" name="Arrow: Right 21">
            <a:extLst>
              <a:ext uri="{FF2B5EF4-FFF2-40B4-BE49-F238E27FC236}">
                <a16:creationId xmlns:a16="http://schemas.microsoft.com/office/drawing/2014/main" id="{414F7B13-9DD4-AD18-974B-8610837C1CF2}"/>
              </a:ext>
            </a:extLst>
          </p:cNvPr>
          <p:cNvSpPr/>
          <p:nvPr/>
        </p:nvSpPr>
        <p:spPr>
          <a:xfrm>
            <a:off x="3338779" y="4822721"/>
            <a:ext cx="344129" cy="363794"/>
          </a:xfrm>
          <a:prstGeom prst="rightArrow">
            <a:avLst/>
          </a:prstGeom>
          <a:solidFill>
            <a:srgbClr val="FFD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37C87F0-4C95-5FFA-08D3-A77D877AB715}"/>
              </a:ext>
            </a:extLst>
          </p:cNvPr>
          <p:cNvSpPr txBox="1"/>
          <p:nvPr/>
        </p:nvSpPr>
        <p:spPr>
          <a:xfrm>
            <a:off x="3901678" y="2899708"/>
            <a:ext cx="461665" cy="27988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zh-CN" b="1" dirty="0"/>
              <a:t>…</a:t>
            </a:r>
            <a:endParaRPr lang="zh-CN" altLang="en-US" dirty="0"/>
          </a:p>
        </p:txBody>
      </p:sp>
      <p:graphicFrame>
        <p:nvGraphicFramePr>
          <p:cNvPr id="29" name="Table 29">
            <a:extLst>
              <a:ext uri="{FF2B5EF4-FFF2-40B4-BE49-F238E27FC236}">
                <a16:creationId xmlns:a16="http://schemas.microsoft.com/office/drawing/2014/main" id="{8D4A9DB1-54AF-8EAA-5887-980A30A9EDD1}"/>
              </a:ext>
            </a:extLst>
          </p:cNvPr>
          <p:cNvGraphicFramePr>
            <a:graphicFrameLocks noGrp="1"/>
          </p:cNvGraphicFramePr>
          <p:nvPr/>
        </p:nvGraphicFramePr>
        <p:xfrm>
          <a:off x="5143182" y="2878863"/>
          <a:ext cx="5967275" cy="138176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391688">
                  <a:extLst>
                    <a:ext uri="{9D8B030D-6E8A-4147-A177-3AD203B41FA5}">
                      <a16:colId xmlns:a16="http://schemas.microsoft.com/office/drawing/2014/main" val="1732654857"/>
                    </a:ext>
                  </a:extLst>
                </a:gridCol>
                <a:gridCol w="647971">
                  <a:extLst>
                    <a:ext uri="{9D8B030D-6E8A-4147-A177-3AD203B41FA5}">
                      <a16:colId xmlns:a16="http://schemas.microsoft.com/office/drawing/2014/main" val="276893547"/>
                    </a:ext>
                  </a:extLst>
                </a:gridCol>
                <a:gridCol w="1130833">
                  <a:extLst>
                    <a:ext uri="{9D8B030D-6E8A-4147-A177-3AD203B41FA5}">
                      <a16:colId xmlns:a16="http://schemas.microsoft.com/office/drawing/2014/main" val="4008559370"/>
                    </a:ext>
                  </a:extLst>
                </a:gridCol>
                <a:gridCol w="1179160">
                  <a:extLst>
                    <a:ext uri="{9D8B030D-6E8A-4147-A177-3AD203B41FA5}">
                      <a16:colId xmlns:a16="http://schemas.microsoft.com/office/drawing/2014/main" val="2551632019"/>
                    </a:ext>
                  </a:extLst>
                </a:gridCol>
                <a:gridCol w="869872">
                  <a:extLst>
                    <a:ext uri="{9D8B030D-6E8A-4147-A177-3AD203B41FA5}">
                      <a16:colId xmlns:a16="http://schemas.microsoft.com/office/drawing/2014/main" val="457205920"/>
                    </a:ext>
                  </a:extLst>
                </a:gridCol>
                <a:gridCol w="747751">
                  <a:extLst>
                    <a:ext uri="{9D8B030D-6E8A-4147-A177-3AD203B41FA5}">
                      <a16:colId xmlns:a16="http://schemas.microsoft.com/office/drawing/2014/main" val="3534603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K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Accuracy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Precision</a:t>
                      </a:r>
                    </a:p>
                    <a:p>
                      <a:r>
                        <a:rPr lang="en-US" altLang="zh-CN" dirty="0"/>
                        <a:t>(mean)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Recall(mean)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F1 score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77323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Euclidean</a:t>
                      </a:r>
                      <a:endParaRPr lang="zh-CN" altLang="en-US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0.483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0.419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0.421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0.420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27458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Manhattan</a:t>
                      </a:r>
                      <a:endParaRPr lang="zh-CN" altLang="en-US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0.466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0.363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0.370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0.367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9706214"/>
                  </a:ext>
                </a:extLst>
              </a:tr>
            </a:tbl>
          </a:graphicData>
        </a:graphic>
      </p:graphicFrame>
      <p:graphicFrame>
        <p:nvGraphicFramePr>
          <p:cNvPr id="30" name="Object 29">
            <a:extLst>
              <a:ext uri="{FF2B5EF4-FFF2-40B4-BE49-F238E27FC236}">
                <a16:creationId xmlns:a16="http://schemas.microsoft.com/office/drawing/2014/main" id="{C0A36C7C-64C1-F0ED-1267-52BB28D078A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308162" y="1044409"/>
          <a:ext cx="2576512" cy="688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9" imgW="1937160" imgH="516960" progId="Equation.AxMath">
                  <p:embed/>
                </p:oleObj>
              </mc:Choice>
              <mc:Fallback>
                <p:oleObj name="AxMath" r:id="rId9" imgW="1937160" imgH="516960" progId="Equation.AxMath">
                  <p:embed/>
                  <p:pic>
                    <p:nvPicPr>
                      <p:cNvPr id="30" name="Object 29">
                        <a:extLst>
                          <a:ext uri="{FF2B5EF4-FFF2-40B4-BE49-F238E27FC236}">
                            <a16:creationId xmlns:a16="http://schemas.microsoft.com/office/drawing/2014/main" id="{C0A36C7C-64C1-F0ED-1267-52BB28D078A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308162" y="1044409"/>
                        <a:ext cx="2576512" cy="6889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" name="TextBox 30">
            <a:extLst>
              <a:ext uri="{FF2B5EF4-FFF2-40B4-BE49-F238E27FC236}">
                <a16:creationId xmlns:a16="http://schemas.microsoft.com/office/drawing/2014/main" id="{C275EE7B-D5BA-BED0-A837-00862B7DBEAB}"/>
              </a:ext>
            </a:extLst>
          </p:cNvPr>
          <p:cNvSpPr txBox="1"/>
          <p:nvPr/>
        </p:nvSpPr>
        <p:spPr>
          <a:xfrm>
            <a:off x="6148229" y="705570"/>
            <a:ext cx="2178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Euclidean distance:</a:t>
            </a:r>
            <a:endParaRPr lang="zh-CN" altLang="en-US" b="1" dirty="0"/>
          </a:p>
        </p:txBody>
      </p:sp>
      <p:graphicFrame>
        <p:nvGraphicFramePr>
          <p:cNvPr id="32" name="Object 31">
            <a:extLst>
              <a:ext uri="{FF2B5EF4-FFF2-40B4-BE49-F238E27FC236}">
                <a16:creationId xmlns:a16="http://schemas.microsoft.com/office/drawing/2014/main" id="{1159B33B-5202-63D0-199B-C185C81CC72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308162" y="2034671"/>
          <a:ext cx="1962834" cy="6557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1" imgW="1439640" imgH="481680" progId="Equation.AxMath">
                  <p:embed/>
                </p:oleObj>
              </mc:Choice>
              <mc:Fallback>
                <p:oleObj name="AxMath" r:id="rId11" imgW="1439640" imgH="481680" progId="Equation.AxMath">
                  <p:embed/>
                  <p:pic>
                    <p:nvPicPr>
                      <p:cNvPr id="32" name="Object 31">
                        <a:extLst>
                          <a:ext uri="{FF2B5EF4-FFF2-40B4-BE49-F238E27FC236}">
                            <a16:creationId xmlns:a16="http://schemas.microsoft.com/office/drawing/2014/main" id="{1159B33B-5202-63D0-199B-C185C81CC72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7308162" y="2034671"/>
                        <a:ext cx="1962834" cy="65572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" name="TextBox 32">
            <a:extLst>
              <a:ext uri="{FF2B5EF4-FFF2-40B4-BE49-F238E27FC236}">
                <a16:creationId xmlns:a16="http://schemas.microsoft.com/office/drawing/2014/main" id="{AF9E3699-6D66-4E6A-06DD-9391A2A9915B}"/>
              </a:ext>
            </a:extLst>
          </p:cNvPr>
          <p:cNvSpPr txBox="1"/>
          <p:nvPr/>
        </p:nvSpPr>
        <p:spPr>
          <a:xfrm>
            <a:off x="6148229" y="1739677"/>
            <a:ext cx="2319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Manhattan distance:</a:t>
            </a:r>
            <a:endParaRPr lang="zh-CN" altLang="en-US" b="1" dirty="0"/>
          </a:p>
        </p:txBody>
      </p:sp>
      <p:graphicFrame>
        <p:nvGraphicFramePr>
          <p:cNvPr id="34" name="Table 34">
            <a:extLst>
              <a:ext uri="{FF2B5EF4-FFF2-40B4-BE49-F238E27FC236}">
                <a16:creationId xmlns:a16="http://schemas.microsoft.com/office/drawing/2014/main" id="{E09872B6-5CA7-2454-A309-9BE3BCC69477}"/>
              </a:ext>
            </a:extLst>
          </p:cNvPr>
          <p:cNvGraphicFramePr>
            <a:graphicFrameLocks noGrp="1"/>
          </p:cNvGraphicFramePr>
          <p:nvPr/>
        </p:nvGraphicFramePr>
        <p:xfrm>
          <a:off x="6971072" y="4525203"/>
          <a:ext cx="4139385" cy="818727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827877">
                  <a:extLst>
                    <a:ext uri="{9D8B030D-6E8A-4147-A177-3AD203B41FA5}">
                      <a16:colId xmlns:a16="http://schemas.microsoft.com/office/drawing/2014/main" val="2401488840"/>
                    </a:ext>
                  </a:extLst>
                </a:gridCol>
                <a:gridCol w="773418">
                  <a:extLst>
                    <a:ext uri="{9D8B030D-6E8A-4147-A177-3AD203B41FA5}">
                      <a16:colId xmlns:a16="http://schemas.microsoft.com/office/drawing/2014/main" val="2149688586"/>
                    </a:ext>
                  </a:extLst>
                </a:gridCol>
                <a:gridCol w="723427">
                  <a:extLst>
                    <a:ext uri="{9D8B030D-6E8A-4147-A177-3AD203B41FA5}">
                      <a16:colId xmlns:a16="http://schemas.microsoft.com/office/drawing/2014/main" val="404302858"/>
                    </a:ext>
                  </a:extLst>
                </a:gridCol>
                <a:gridCol w="986786">
                  <a:extLst>
                    <a:ext uri="{9D8B030D-6E8A-4147-A177-3AD203B41FA5}">
                      <a16:colId xmlns:a16="http://schemas.microsoft.com/office/drawing/2014/main" val="3142118319"/>
                    </a:ext>
                  </a:extLst>
                </a:gridCol>
                <a:gridCol w="827877">
                  <a:extLst>
                    <a:ext uri="{9D8B030D-6E8A-4147-A177-3AD203B41FA5}">
                      <a16:colId xmlns:a16="http://schemas.microsoft.com/office/drawing/2014/main" val="1828939459"/>
                    </a:ext>
                  </a:extLst>
                </a:gridCol>
              </a:tblGrid>
              <a:tr h="300567">
                <a:tc>
                  <a:txBody>
                    <a:bodyPr/>
                    <a:lstStyle/>
                    <a:p>
                      <a:endParaRPr lang="zh-CN" altLang="en-US" sz="1100" dirty="0"/>
                    </a:p>
                  </a:txBody>
                  <a:tcPr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100" dirty="0"/>
                        <a:t>Healthy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1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Hispa</a:t>
                      </a:r>
                      <a:endParaRPr lang="zh-CN" altLang="en-US" sz="11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1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Brown Spot</a:t>
                      </a:r>
                      <a:endParaRPr lang="zh-CN" altLang="en-US" sz="11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1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Leaf Blast</a:t>
                      </a:r>
                      <a:endParaRPr lang="zh-CN" altLang="en-US" sz="11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4344768"/>
                  </a:ext>
                </a:extLst>
              </a:tr>
              <a:tr h="231980">
                <a:tc>
                  <a:txBody>
                    <a:bodyPr/>
                    <a:lstStyle/>
                    <a:p>
                      <a:r>
                        <a:rPr lang="en-US" altLang="zh-CN" sz="11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Precision</a:t>
                      </a:r>
                      <a:endParaRPr lang="zh-CN" altLang="en-US" sz="11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100" dirty="0"/>
                        <a:t>0.515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100" dirty="0"/>
                        <a:t>0.385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100" dirty="0"/>
                        <a:t>0.341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100" dirty="0"/>
                        <a:t>0.436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4698831"/>
                  </a:ext>
                </a:extLst>
              </a:tr>
              <a:tr h="231980">
                <a:tc>
                  <a:txBody>
                    <a:bodyPr/>
                    <a:lstStyle/>
                    <a:p>
                      <a:r>
                        <a:rPr lang="en-US" altLang="zh-CN" sz="11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Recall</a:t>
                      </a:r>
                      <a:endParaRPr lang="zh-CN" altLang="en-US" sz="11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100" dirty="0"/>
                        <a:t>0.828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100" dirty="0"/>
                        <a:t>0.047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100" dirty="0"/>
                        <a:t>0.349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100" dirty="0"/>
                        <a:t>0.151</a:t>
                      </a:r>
                      <a:endParaRPr lang="zh-CN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9898632"/>
                  </a:ext>
                </a:extLst>
              </a:tr>
            </a:tbl>
          </a:graphicData>
        </a:graphic>
      </p:graphicFrame>
      <p:sp>
        <p:nvSpPr>
          <p:cNvPr id="37" name="TextBox 36">
            <a:extLst>
              <a:ext uri="{FF2B5EF4-FFF2-40B4-BE49-F238E27FC236}">
                <a16:creationId xmlns:a16="http://schemas.microsoft.com/office/drawing/2014/main" id="{19F43C91-EFD8-A560-CF91-DFF09A925501}"/>
              </a:ext>
            </a:extLst>
          </p:cNvPr>
          <p:cNvSpPr txBox="1"/>
          <p:nvPr/>
        </p:nvSpPr>
        <p:spPr>
          <a:xfrm>
            <a:off x="5850467" y="6001128"/>
            <a:ext cx="3190297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altLang="zh-CN" sz="900" dirty="0"/>
              <a:t>Error </a:t>
            </a:r>
            <a:r>
              <a:rPr lang="en-US" altLang="zh-CN" sz="900" dirty="0"/>
              <a:t>of </a:t>
            </a:r>
            <a:r>
              <a:rPr lang="en-AU" altLang="zh-CN" sz="900" dirty="0"/>
              <a:t>cutting image based on lesion location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altLang="zh-CN" sz="900" dirty="0"/>
              <a:t>All points in each neighbourhood are weighted equally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altLang="zh-CN" sz="900" dirty="0"/>
              <a:t>Without highlight the weight of lesion</a:t>
            </a:r>
            <a:endParaRPr lang="zh-CN" altLang="en-US" sz="9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DF6C340-5935-E6C7-1BAB-AE3095760FB4}"/>
              </a:ext>
            </a:extLst>
          </p:cNvPr>
          <p:cNvSpPr txBox="1"/>
          <p:nvPr/>
        </p:nvSpPr>
        <p:spPr>
          <a:xfrm>
            <a:off x="5420095" y="5724129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200" dirty="0"/>
              <a:t>Differences in </a:t>
            </a:r>
            <a:r>
              <a:rPr lang="en-US" altLang="zh-CN" sz="1200" dirty="0"/>
              <a:t>precision</a:t>
            </a:r>
            <a:r>
              <a:rPr lang="zh-CN" altLang="en-US" sz="1200" dirty="0"/>
              <a:t> and recall for different categories</a:t>
            </a:r>
          </a:p>
        </p:txBody>
      </p:sp>
    </p:spTree>
    <p:extLst>
      <p:ext uri="{BB962C8B-B14F-4D97-AF65-F5344CB8AC3E}">
        <p14:creationId xmlns:p14="http://schemas.microsoft.com/office/powerpoint/2010/main" val="8175341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7267" y="2090739"/>
            <a:ext cx="519341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/>
              <a:t>CNN architecture &amp; Performance</a:t>
            </a:r>
          </a:p>
        </p:txBody>
      </p:sp>
      <p:sp>
        <p:nvSpPr>
          <p:cNvPr id="5" name="TextBox 2"/>
          <p:cNvSpPr txBox="1"/>
          <p:nvPr/>
        </p:nvSpPr>
        <p:spPr>
          <a:xfrm>
            <a:off x="5795069" y="4214397"/>
            <a:ext cx="4731026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latin typeface="Arial" panose="020B0604020202020204" pitchFamily="34" charset="0"/>
                <a:ea typeface="Roboto Mono" pitchFamily="2" charset="0"/>
                <a:cs typeface="Arial" panose="020B0604020202020204" pitchFamily="34" charset="0"/>
              </a:rPr>
              <a:t>Name: ZHIYUE ZHENG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236" y="247578"/>
            <a:ext cx="10515600" cy="1325563"/>
          </a:xfrm>
        </p:spPr>
        <p:txBody>
          <a:bodyPr/>
          <a:lstStyle/>
          <a:p>
            <a:r>
              <a:rPr lang="en-US" altLang="zh-CN"/>
              <a:t> </a:t>
            </a:r>
            <a:endParaRPr lang="en-US"/>
          </a:p>
        </p:txBody>
      </p:sp>
      <p:sp>
        <p:nvSpPr>
          <p:cNvPr id="19" name="Title 1"/>
          <p:cNvSpPr txBox="1"/>
          <p:nvPr/>
        </p:nvSpPr>
        <p:spPr>
          <a:xfrm>
            <a:off x="388620" y="10604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altLang="zh-CN" dirty="0"/>
              <a:t> Non-pretrained simple CNN model 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36922D-6AD3-04C9-A346-7C746F1524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917" y="1187865"/>
            <a:ext cx="3433380" cy="485584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BAC3F7F-6D63-411A-D4F2-05D3185B4246}"/>
              </a:ext>
            </a:extLst>
          </p:cNvPr>
          <p:cNvSpPr txBox="1"/>
          <p:nvPr/>
        </p:nvSpPr>
        <p:spPr>
          <a:xfrm>
            <a:off x="6797314" y="2065218"/>
            <a:ext cx="384560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Architecture parameters:</a:t>
            </a:r>
          </a:p>
          <a:p>
            <a:r>
              <a:rPr lang="en-US" sz="1200" dirty="0"/>
              <a:t>Convolutional layer kernel size: 3 * 3</a:t>
            </a:r>
          </a:p>
          <a:p>
            <a:r>
              <a:rPr lang="en-US" sz="1200" dirty="0"/>
              <a:t>Convolutional layer 1 output channel: 16</a:t>
            </a:r>
          </a:p>
          <a:p>
            <a:r>
              <a:rPr lang="en-US" sz="1200" dirty="0"/>
              <a:t>Convolutional layer 2 output channel: 32</a:t>
            </a:r>
          </a:p>
          <a:p>
            <a:r>
              <a:rPr lang="en-US" sz="1200" dirty="0"/>
              <a:t>Convolutional layer 3 output channel: 64</a:t>
            </a:r>
          </a:p>
          <a:p>
            <a:r>
              <a:rPr lang="en-US" sz="1200" dirty="0"/>
              <a:t>Max-pooling layer kernel size: 2 * 2</a:t>
            </a:r>
          </a:p>
          <a:p>
            <a:r>
              <a:rPr lang="en-US" sz="1200" dirty="0"/>
              <a:t>Training parameters:</a:t>
            </a:r>
          </a:p>
          <a:p>
            <a:r>
              <a:rPr lang="en-US" sz="1200" dirty="0"/>
              <a:t>Optimizer: Adam optimizer</a:t>
            </a:r>
          </a:p>
          <a:p>
            <a:r>
              <a:rPr lang="en-US" sz="1200" dirty="0"/>
              <a:t>Learning rate: 0.001</a:t>
            </a:r>
          </a:p>
          <a:p>
            <a:r>
              <a:rPr lang="en-US" sz="1200" dirty="0"/>
              <a:t>Epochs: 60</a:t>
            </a:r>
          </a:p>
          <a:p>
            <a:r>
              <a:rPr lang="en-US" sz="1200" dirty="0"/>
              <a:t>Loss function: Cross entropy loss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2223" y="50800"/>
            <a:ext cx="10293627" cy="1325563"/>
          </a:xfrm>
        </p:spPr>
        <p:txBody>
          <a:bodyPr/>
          <a:lstStyle/>
          <a:p>
            <a:r>
              <a:rPr lang="en-US" dirty="0">
                <a:latin typeface="Arial" panose="020B0604020202020204"/>
                <a:cs typeface="Arial" panose="020B0604020202020204"/>
              </a:rPr>
              <a:t>Performance</a:t>
            </a:r>
            <a:endParaRPr lang="en-US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A194B0DB-D2D9-AF7F-3ECC-3E00B478E7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6624573"/>
              </p:ext>
            </p:extLst>
          </p:nvPr>
        </p:nvGraphicFramePr>
        <p:xfrm>
          <a:off x="2886457" y="1895749"/>
          <a:ext cx="5725160" cy="98399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145540">
                  <a:extLst>
                    <a:ext uri="{9D8B030D-6E8A-4147-A177-3AD203B41FA5}">
                      <a16:colId xmlns:a16="http://schemas.microsoft.com/office/drawing/2014/main" val="3030481453"/>
                    </a:ext>
                  </a:extLst>
                </a:gridCol>
                <a:gridCol w="1144905">
                  <a:extLst>
                    <a:ext uri="{9D8B030D-6E8A-4147-A177-3AD203B41FA5}">
                      <a16:colId xmlns:a16="http://schemas.microsoft.com/office/drawing/2014/main" val="650604979"/>
                    </a:ext>
                  </a:extLst>
                </a:gridCol>
                <a:gridCol w="1144905">
                  <a:extLst>
                    <a:ext uri="{9D8B030D-6E8A-4147-A177-3AD203B41FA5}">
                      <a16:colId xmlns:a16="http://schemas.microsoft.com/office/drawing/2014/main" val="3630367858"/>
                    </a:ext>
                  </a:extLst>
                </a:gridCol>
                <a:gridCol w="1144905">
                  <a:extLst>
                    <a:ext uri="{9D8B030D-6E8A-4147-A177-3AD203B41FA5}">
                      <a16:colId xmlns:a16="http://schemas.microsoft.com/office/drawing/2014/main" val="2451487990"/>
                    </a:ext>
                  </a:extLst>
                </a:gridCol>
                <a:gridCol w="1144905">
                  <a:extLst>
                    <a:ext uri="{9D8B030D-6E8A-4147-A177-3AD203B41FA5}">
                      <a16:colId xmlns:a16="http://schemas.microsoft.com/office/drawing/2014/main" val="121368556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AU" sz="12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>
                          <a:effectLst/>
                        </a:rPr>
                        <a:t>Accuracy</a:t>
                      </a:r>
                      <a:endParaRPr lang="en-AU" sz="12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>
                          <a:effectLst/>
                        </a:rPr>
                        <a:t>Precision</a:t>
                      </a:r>
                      <a:endParaRPr lang="en-AU" sz="12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>
                          <a:effectLst/>
                        </a:rPr>
                        <a:t>Recall</a:t>
                      </a:r>
                      <a:endParaRPr lang="en-AU" sz="12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>
                          <a:effectLst/>
                        </a:rPr>
                        <a:t>F1 Score</a:t>
                      </a:r>
                      <a:endParaRPr lang="en-AU" sz="12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7710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>
                          <a:effectLst/>
                        </a:rPr>
                        <a:t>Training set</a:t>
                      </a:r>
                      <a:endParaRPr lang="en-AU" sz="12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dirty="0">
                          <a:effectLst/>
                        </a:rPr>
                        <a:t>0.7966</a:t>
                      </a:r>
                      <a:endParaRPr lang="en-AU" sz="12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>
                          <a:effectLst/>
                        </a:rPr>
                        <a:t>None</a:t>
                      </a:r>
                      <a:endParaRPr lang="en-AU" sz="12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>
                          <a:effectLst/>
                        </a:rPr>
                        <a:t>None</a:t>
                      </a:r>
                      <a:endParaRPr lang="en-AU" sz="12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>
                          <a:effectLst/>
                        </a:rPr>
                        <a:t>None</a:t>
                      </a:r>
                      <a:endParaRPr lang="en-AU" sz="12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059102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>
                          <a:effectLst/>
                        </a:rPr>
                        <a:t>Validation set</a:t>
                      </a:r>
                      <a:endParaRPr lang="en-AU" sz="12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>
                          <a:effectLst/>
                        </a:rPr>
                        <a:t>0.5970</a:t>
                      </a:r>
                      <a:endParaRPr lang="en-AU" sz="12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>
                          <a:effectLst/>
                        </a:rPr>
                        <a:t>0.5791</a:t>
                      </a:r>
                      <a:endParaRPr lang="en-AU" sz="12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>
                          <a:effectLst/>
                        </a:rPr>
                        <a:t>0.5970</a:t>
                      </a:r>
                      <a:endParaRPr lang="en-AU" sz="12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>
                          <a:effectLst/>
                        </a:rPr>
                        <a:t>0.5879</a:t>
                      </a:r>
                      <a:endParaRPr lang="en-AU" sz="12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8554246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>
                          <a:effectLst/>
                        </a:rPr>
                        <a:t>Testing set</a:t>
                      </a:r>
                      <a:endParaRPr lang="en-AU" sz="12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dirty="0">
                          <a:effectLst/>
                        </a:rPr>
                        <a:t>0.5625</a:t>
                      </a:r>
                      <a:endParaRPr lang="en-AU" sz="12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>
                          <a:effectLst/>
                        </a:rPr>
                        <a:t>0.5448</a:t>
                      </a:r>
                      <a:endParaRPr lang="en-AU" sz="12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>
                          <a:effectLst/>
                        </a:rPr>
                        <a:t>0.5625</a:t>
                      </a:r>
                      <a:endParaRPr lang="en-AU" sz="12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dirty="0">
                          <a:effectLst/>
                        </a:rPr>
                        <a:t>0.5402</a:t>
                      </a:r>
                      <a:endParaRPr lang="en-AU" sz="12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97098260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04C90662-DB6F-5108-9DDF-6B48D4F1EBB8}"/>
              </a:ext>
            </a:extLst>
          </p:cNvPr>
          <p:cNvSpPr txBox="1"/>
          <p:nvPr/>
        </p:nvSpPr>
        <p:spPr>
          <a:xfrm>
            <a:off x="2701037" y="2879619"/>
            <a:ext cx="6096000" cy="3406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2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Table 1. Evaluation metrics after 60 epochs when trained on the original dataset.</a:t>
            </a:r>
            <a:endParaRPr lang="en-AU" sz="12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34CCFC2-3DE6-F4C6-4DB3-60D87B196F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3988877"/>
              </p:ext>
            </p:extLst>
          </p:nvPr>
        </p:nvGraphicFramePr>
        <p:xfrm>
          <a:off x="2886457" y="3503538"/>
          <a:ext cx="5725160" cy="98399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145540">
                  <a:extLst>
                    <a:ext uri="{9D8B030D-6E8A-4147-A177-3AD203B41FA5}">
                      <a16:colId xmlns:a16="http://schemas.microsoft.com/office/drawing/2014/main" val="4141205887"/>
                    </a:ext>
                  </a:extLst>
                </a:gridCol>
                <a:gridCol w="1144905">
                  <a:extLst>
                    <a:ext uri="{9D8B030D-6E8A-4147-A177-3AD203B41FA5}">
                      <a16:colId xmlns:a16="http://schemas.microsoft.com/office/drawing/2014/main" val="1004894242"/>
                    </a:ext>
                  </a:extLst>
                </a:gridCol>
                <a:gridCol w="1144905">
                  <a:extLst>
                    <a:ext uri="{9D8B030D-6E8A-4147-A177-3AD203B41FA5}">
                      <a16:colId xmlns:a16="http://schemas.microsoft.com/office/drawing/2014/main" val="1542227817"/>
                    </a:ext>
                  </a:extLst>
                </a:gridCol>
                <a:gridCol w="1144905">
                  <a:extLst>
                    <a:ext uri="{9D8B030D-6E8A-4147-A177-3AD203B41FA5}">
                      <a16:colId xmlns:a16="http://schemas.microsoft.com/office/drawing/2014/main" val="3717816235"/>
                    </a:ext>
                  </a:extLst>
                </a:gridCol>
                <a:gridCol w="1144905">
                  <a:extLst>
                    <a:ext uri="{9D8B030D-6E8A-4147-A177-3AD203B41FA5}">
                      <a16:colId xmlns:a16="http://schemas.microsoft.com/office/drawing/2014/main" val="93198625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AU" sz="12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>
                          <a:effectLst/>
                        </a:rPr>
                        <a:t>Accuracy</a:t>
                      </a:r>
                      <a:endParaRPr lang="en-AU" sz="12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>
                          <a:effectLst/>
                        </a:rPr>
                        <a:t>Precision</a:t>
                      </a:r>
                      <a:endParaRPr lang="en-AU" sz="12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>
                          <a:effectLst/>
                        </a:rPr>
                        <a:t>Recall</a:t>
                      </a:r>
                      <a:endParaRPr lang="en-AU" sz="12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>
                          <a:effectLst/>
                        </a:rPr>
                        <a:t>F1 Score</a:t>
                      </a:r>
                      <a:endParaRPr lang="en-AU" sz="12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820206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>
                          <a:effectLst/>
                        </a:rPr>
                        <a:t>Training set</a:t>
                      </a:r>
                      <a:endParaRPr lang="en-AU" sz="12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dirty="0">
                          <a:effectLst/>
                        </a:rPr>
                        <a:t>0.9742</a:t>
                      </a:r>
                      <a:endParaRPr lang="en-AU" sz="12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>
                          <a:effectLst/>
                        </a:rPr>
                        <a:t>None</a:t>
                      </a:r>
                      <a:endParaRPr lang="en-AU" sz="12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>
                          <a:effectLst/>
                        </a:rPr>
                        <a:t>None</a:t>
                      </a:r>
                      <a:endParaRPr lang="en-AU" sz="12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>
                          <a:effectLst/>
                        </a:rPr>
                        <a:t>None</a:t>
                      </a:r>
                      <a:endParaRPr lang="en-AU" sz="12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674438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>
                          <a:effectLst/>
                        </a:rPr>
                        <a:t>Validation set</a:t>
                      </a:r>
                      <a:endParaRPr lang="en-AU" sz="12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dirty="0">
                          <a:effectLst/>
                        </a:rPr>
                        <a:t>0.6893</a:t>
                      </a:r>
                      <a:endParaRPr lang="en-AU" sz="12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>
                          <a:effectLst/>
                        </a:rPr>
                        <a:t>0.6670</a:t>
                      </a:r>
                      <a:endParaRPr lang="en-AU" sz="12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>
                          <a:effectLst/>
                        </a:rPr>
                        <a:t>0.6893</a:t>
                      </a:r>
                      <a:endParaRPr lang="en-AU" sz="12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>
                          <a:effectLst/>
                        </a:rPr>
                        <a:t>0.6780</a:t>
                      </a:r>
                      <a:endParaRPr lang="en-AU" sz="12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126319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>
                          <a:effectLst/>
                        </a:rPr>
                        <a:t>Testing set</a:t>
                      </a:r>
                      <a:endParaRPr lang="en-AU" sz="12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dirty="0">
                          <a:effectLst/>
                        </a:rPr>
                        <a:t>0.6399</a:t>
                      </a:r>
                      <a:endParaRPr lang="en-AU" sz="12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>
                          <a:effectLst/>
                        </a:rPr>
                        <a:t>0.6358</a:t>
                      </a:r>
                      <a:endParaRPr lang="en-AU" sz="12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>
                          <a:effectLst/>
                        </a:rPr>
                        <a:t>0.6399</a:t>
                      </a:r>
                      <a:endParaRPr lang="en-AU" sz="12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dirty="0">
                          <a:effectLst/>
                        </a:rPr>
                        <a:t>0.6348</a:t>
                      </a:r>
                      <a:endParaRPr lang="en-AU" sz="12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5237381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B36805AC-0BB4-A820-08FF-1FEC4983739C}"/>
              </a:ext>
            </a:extLst>
          </p:cNvPr>
          <p:cNvSpPr txBox="1"/>
          <p:nvPr/>
        </p:nvSpPr>
        <p:spPr>
          <a:xfrm>
            <a:off x="2886457" y="4487534"/>
            <a:ext cx="6096000" cy="3406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2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Table 2. Evaluation metrics after 60 epochs when trained on the preprocessed dataset.</a:t>
            </a:r>
            <a:endParaRPr lang="en-AU" sz="12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34A2D1D-BC05-0BB2-F6D0-54D936C57634}"/>
              </a:ext>
            </a:extLst>
          </p:cNvPr>
          <p:cNvSpPr txBox="1"/>
          <p:nvPr/>
        </p:nvSpPr>
        <p:spPr>
          <a:xfrm>
            <a:off x="114300" y="2013119"/>
            <a:ext cx="55753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/>
              <a:t>Pretrained</a:t>
            </a:r>
            <a:r>
              <a:rPr lang="zh-CN" altLang="en-US" sz="4400" dirty="0"/>
              <a:t> </a:t>
            </a:r>
            <a:r>
              <a:rPr lang="en-US" altLang="zh-CN" sz="4400" dirty="0"/>
              <a:t>CNN</a:t>
            </a:r>
            <a:r>
              <a:rPr lang="zh-CN" altLang="en-US" sz="4400" dirty="0"/>
              <a:t> </a:t>
            </a:r>
            <a:r>
              <a:rPr lang="en-US" altLang="zh-CN" sz="4400" dirty="0"/>
              <a:t>Model</a:t>
            </a:r>
            <a:endParaRPr lang="en-US" sz="4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2156DE-8994-486C-B600-566E28B5480A}"/>
              </a:ext>
            </a:extLst>
          </p:cNvPr>
          <p:cNvSpPr txBox="1"/>
          <p:nvPr/>
        </p:nvSpPr>
        <p:spPr>
          <a:xfrm>
            <a:off x="5854700" y="4279384"/>
            <a:ext cx="63373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Arial" panose="020B0604020202020204" pitchFamily="34" charset="0"/>
                <a:ea typeface="Roboto Mono" pitchFamily="2" charset="0"/>
                <a:cs typeface="Arial" panose="020B0604020202020204" pitchFamily="34" charset="0"/>
              </a:rPr>
              <a:t>Name: </a:t>
            </a:r>
            <a:r>
              <a:rPr lang="en-AU" dirty="0">
                <a:latin typeface="Arial" panose="020B0604020202020204" pitchFamily="34" charset="0"/>
                <a:ea typeface="Roboto Mono" pitchFamily="2" charset="0"/>
                <a:cs typeface="Arial" panose="020B0604020202020204" pitchFamily="34" charset="0"/>
              </a:rPr>
              <a:t>Yanqi</a:t>
            </a:r>
            <a:r>
              <a:rPr lang="en-US" dirty="0">
                <a:latin typeface="Arial" panose="020B0604020202020204" pitchFamily="34" charset="0"/>
                <a:ea typeface="Roboto Mono" pitchFamily="2" charset="0"/>
                <a:cs typeface="Arial" panose="020B0604020202020204" pitchFamily="34" charset="0"/>
              </a:rPr>
              <a:t> </a:t>
            </a:r>
            <a:r>
              <a:rPr lang="en-AU" dirty="0">
                <a:latin typeface="Arial" panose="020B0604020202020204" pitchFamily="34" charset="0"/>
                <a:ea typeface="Roboto Mono" pitchFamily="2" charset="0"/>
                <a:cs typeface="Arial" panose="020B0604020202020204" pitchFamily="34" charset="0"/>
              </a:rPr>
              <a:t>Zhu</a:t>
            </a:r>
            <a:r>
              <a:rPr lang="zh-CN" altLang="en-US" dirty="0">
                <a:latin typeface="Arial" panose="020B0604020202020204" pitchFamily="34" charset="0"/>
                <a:ea typeface="Roboto Mono" pitchFamily="2" charset="0"/>
                <a:cs typeface="Arial" panose="020B0604020202020204" pitchFamily="34" charset="0"/>
              </a:rPr>
              <a:t>  </a:t>
            </a:r>
            <a:endParaRPr lang="en-US" dirty="0">
              <a:latin typeface="Arial" panose="020B0604020202020204" pitchFamily="34" charset="0"/>
              <a:ea typeface="Roboto Mono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97069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0949" y="74648"/>
            <a:ext cx="10515600" cy="1325563"/>
          </a:xfrm>
        </p:spPr>
        <p:txBody>
          <a:bodyPr/>
          <a:lstStyle/>
          <a:p>
            <a:r>
              <a:rPr lang="en-US" altLang="zh-CN"/>
              <a:t> Methods </a:t>
            </a:r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124584" y="2305439"/>
            <a:ext cx="1434399" cy="71501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/>
              <a:t>Model Selection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5609590" y="1791970"/>
            <a:ext cx="2087880" cy="71501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8561070" y="2438400"/>
            <a:ext cx="2120265" cy="40823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en-AU"/>
              <a:t>Testing</a:t>
            </a:r>
            <a:endParaRPr lang="en-AU">
              <a:cs typeface="Calibri"/>
            </a:endParaRPr>
          </a:p>
        </p:txBody>
      </p:sp>
      <p:sp>
        <p:nvSpPr>
          <p:cNvPr id="3" name="Left Brace 2"/>
          <p:cNvSpPr/>
          <p:nvPr/>
        </p:nvSpPr>
        <p:spPr>
          <a:xfrm rot="16200000">
            <a:off x="5801360" y="464185"/>
            <a:ext cx="203835" cy="9556115"/>
          </a:xfrm>
          <a:prstGeom prst="lef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2444750" y="5445125"/>
            <a:ext cx="63963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Evaluation metrics</a:t>
            </a:r>
            <a:r>
              <a:rPr lang="en-US" altLang="zh-CN"/>
              <a:t>: Accuracy, Precision, F1 and Recall</a:t>
            </a:r>
            <a:endParaRPr lang="en-US"/>
          </a:p>
        </p:txBody>
      </p:sp>
      <p:sp>
        <p:nvSpPr>
          <p:cNvPr id="10" name="Right Arrow 9"/>
          <p:cNvSpPr/>
          <p:nvPr/>
        </p:nvSpPr>
        <p:spPr>
          <a:xfrm>
            <a:off x="2628900" y="2604922"/>
            <a:ext cx="474453" cy="203765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/>
          <p:cNvSpPr/>
          <p:nvPr/>
        </p:nvSpPr>
        <p:spPr>
          <a:xfrm>
            <a:off x="4947689" y="2603824"/>
            <a:ext cx="474453" cy="203765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/>
          <p:cNvSpPr/>
          <p:nvPr/>
        </p:nvSpPr>
        <p:spPr>
          <a:xfrm>
            <a:off x="7889825" y="2574163"/>
            <a:ext cx="474453" cy="203765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3159125" y="2315845"/>
            <a:ext cx="1653540" cy="71760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/>
              <a:t>Model </a:t>
            </a:r>
          </a:p>
          <a:p>
            <a:pPr algn="ctr"/>
            <a:r>
              <a:rPr lang="en-US"/>
              <a:t>Fine Tuning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5609590" y="2656205"/>
            <a:ext cx="2087880" cy="69977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Box 8"/>
          <p:cNvSpPr txBox="1"/>
          <p:nvPr/>
        </p:nvSpPr>
        <p:spPr>
          <a:xfrm>
            <a:off x="5756910" y="1933575"/>
            <a:ext cx="190436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Hyper parameter</a:t>
            </a:r>
          </a:p>
        </p:txBody>
      </p:sp>
      <p:sp>
        <p:nvSpPr>
          <p:cNvPr id="11" name="Text Box 10"/>
          <p:cNvSpPr txBox="1"/>
          <p:nvPr/>
        </p:nvSpPr>
        <p:spPr>
          <a:xfrm>
            <a:off x="5751830" y="2782570"/>
            <a:ext cx="18027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Adjust structure</a:t>
            </a:r>
          </a:p>
        </p:txBody>
      </p:sp>
      <p:sp>
        <p:nvSpPr>
          <p:cNvPr id="19" name="Title 1"/>
          <p:cNvSpPr txBox="1"/>
          <p:nvPr/>
        </p:nvSpPr>
        <p:spPr>
          <a:xfrm>
            <a:off x="645160" y="89217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altLang="zh-CN" sz="3200" dirty="0"/>
              <a:t> Pretrained CNN model</a:t>
            </a:r>
            <a:r>
              <a:rPr lang="en-US" altLang="zh-CN" dirty="0"/>
              <a:t> </a:t>
            </a:r>
            <a:endParaRPr lang="en-US" dirty="0"/>
          </a:p>
        </p:txBody>
      </p:sp>
      <p:graphicFrame>
        <p:nvGraphicFramePr>
          <p:cNvPr id="12" name="Table 11"/>
          <p:cNvGraphicFramePr/>
          <p:nvPr/>
        </p:nvGraphicFramePr>
        <p:xfrm>
          <a:off x="1332230" y="3244850"/>
          <a:ext cx="1112520" cy="16992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25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878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50" b="0"/>
                        <a:t>DenseNet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878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50" b="0"/>
                        <a:t>ResNet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878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50" b="0"/>
                        <a:t>Vgg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878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50" b="0"/>
                        <a:t>CNN+SVM</a:t>
                      </a:r>
                    </a:p>
                    <a:p>
                      <a:pPr>
                        <a:buNone/>
                      </a:pPr>
                      <a:r>
                        <a:rPr lang="en-US" sz="1350" b="0"/>
                        <a:t>...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3970" y="3987800"/>
            <a:ext cx="1492885" cy="85852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3970" y="3067050"/>
            <a:ext cx="1493520" cy="817880"/>
          </a:xfrm>
          <a:prstGeom prst="rect">
            <a:avLst/>
          </a:prstGeom>
          <a:ln w="12700" cmpd="sng">
            <a:solidFill>
              <a:schemeClr val="tx1"/>
            </a:solidFill>
            <a:prstDash val="solid"/>
          </a:ln>
        </p:spPr>
      </p:pic>
      <p:sp>
        <p:nvSpPr>
          <p:cNvPr id="17" name="Text Box 16"/>
          <p:cNvSpPr txBox="1"/>
          <p:nvPr/>
        </p:nvSpPr>
        <p:spPr>
          <a:xfrm>
            <a:off x="10511790" y="3357245"/>
            <a:ext cx="92392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original</a:t>
            </a:r>
          </a:p>
        </p:txBody>
      </p:sp>
      <p:sp>
        <p:nvSpPr>
          <p:cNvPr id="18" name="Text Box 17"/>
          <p:cNvSpPr txBox="1"/>
          <p:nvPr/>
        </p:nvSpPr>
        <p:spPr>
          <a:xfrm>
            <a:off x="10496550" y="4232910"/>
            <a:ext cx="168021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pre-processed</a:t>
            </a:r>
          </a:p>
        </p:txBody>
      </p:sp>
      <p:graphicFrame>
        <p:nvGraphicFramePr>
          <p:cNvPr id="20" name="Table 19"/>
          <p:cNvGraphicFramePr/>
          <p:nvPr/>
        </p:nvGraphicFramePr>
        <p:xfrm>
          <a:off x="5935980" y="3563620"/>
          <a:ext cx="1433830" cy="11963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38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878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50" b="0"/>
                        <a:t>Optmizer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878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50" b="0"/>
                        <a:t>Learning Rate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878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50" b="0"/>
                        <a:t>Additioanl Layers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358978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2224" y="-47777"/>
            <a:ext cx="10293627" cy="1325563"/>
          </a:xfrm>
        </p:spPr>
        <p:txBody>
          <a:bodyPr/>
          <a:lstStyle/>
          <a:p>
            <a:r>
              <a:rPr lang="en-US">
                <a:latin typeface="Arial" panose="020B0604020202020204"/>
                <a:ea typeface="Roboto"/>
                <a:cs typeface="Arial" panose="020B0604020202020204"/>
              </a:rPr>
              <a:t>Methods</a:t>
            </a:r>
            <a:endParaRPr lang="en-US"/>
          </a:p>
        </p:txBody>
      </p:sp>
      <p:sp>
        <p:nvSpPr>
          <p:cNvPr id="19" name="Title 1"/>
          <p:cNvSpPr txBox="1"/>
          <p:nvPr/>
        </p:nvSpPr>
        <p:spPr>
          <a:xfrm>
            <a:off x="533400" y="79184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altLang="zh-CN" sz="3200" dirty="0"/>
              <a:t> Pretrained CNN model</a:t>
            </a:r>
            <a:r>
              <a:rPr lang="en-US" altLang="zh-CN" dirty="0"/>
              <a:t> </a:t>
            </a:r>
            <a:endParaRPr lang="en-US" dirty="0"/>
          </a:p>
        </p:txBody>
      </p:sp>
      <p:pic>
        <p:nvPicPr>
          <p:cNvPr id="23" name="Picture 2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5860" y="1994535"/>
            <a:ext cx="3552190" cy="2703830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7058660" y="5639435"/>
            <a:ext cx="165925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DenseNet-201</a:t>
            </a:r>
          </a:p>
        </p:txBody>
      </p:sp>
      <p:pic>
        <p:nvPicPr>
          <p:cNvPr id="4" name="Picture 2" descr="Screen Shot 2023-04-10 at 6.11.56 pm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045" y="1994535"/>
            <a:ext cx="4174490" cy="3307715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1998345" y="5639435"/>
            <a:ext cx="181229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Traditional CNN</a:t>
            </a:r>
          </a:p>
        </p:txBody>
      </p:sp>
    </p:spTree>
    <p:extLst>
      <p:ext uri="{BB962C8B-B14F-4D97-AF65-F5344CB8AC3E}">
        <p14:creationId xmlns:p14="http://schemas.microsoft.com/office/powerpoint/2010/main" val="9174481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altLang="zh-CN"/>
              <a:t>Results </a:t>
            </a:r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1499803" y="4987661"/>
            <a:ext cx="2465642" cy="73723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100"/>
              <a:t>DenseNet-201</a:t>
            </a:r>
          </a:p>
          <a:p>
            <a:pPr algn="ctr"/>
            <a:r>
              <a:rPr lang="en-US" sz="2100"/>
              <a:t>Accuracy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787900" y="5593715"/>
            <a:ext cx="3966210" cy="4140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100"/>
              <a:t>With pre-processed data </a:t>
            </a:r>
            <a:r>
              <a:rPr lang="en-US" altLang="zh-CN" sz="2100" b="1">
                <a:solidFill>
                  <a:srgbClr val="FF0000"/>
                </a:solidFill>
              </a:rPr>
              <a:t>86%</a:t>
            </a:r>
          </a:p>
        </p:txBody>
      </p:sp>
      <p:cxnSp>
        <p:nvCxnSpPr>
          <p:cNvPr id="5" name="Straight Connector 4"/>
          <p:cNvCxnSpPr>
            <a:stCxn id="14" idx="3"/>
            <a:endCxn id="3" idx="1"/>
          </p:cNvCxnSpPr>
          <p:nvPr/>
        </p:nvCxnSpPr>
        <p:spPr>
          <a:xfrm flipV="1">
            <a:off x="3965575" y="4955540"/>
            <a:ext cx="822325" cy="4013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14" idx="3"/>
            <a:endCxn id="19" idx="1"/>
          </p:cNvCxnSpPr>
          <p:nvPr/>
        </p:nvCxnSpPr>
        <p:spPr>
          <a:xfrm>
            <a:off x="3965445" y="5357142"/>
            <a:ext cx="822325" cy="4438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18"/>
          <p:cNvSpPr txBox="1"/>
          <p:nvPr/>
        </p:nvSpPr>
        <p:spPr>
          <a:xfrm>
            <a:off x="4787900" y="4748530"/>
            <a:ext cx="3966210" cy="4140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100"/>
              <a:t>With original data </a:t>
            </a:r>
            <a:r>
              <a:rPr lang="en-US" altLang="zh-CN" sz="2100"/>
              <a:t>80%</a:t>
            </a:r>
            <a:endParaRPr lang="en-US" sz="2100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1240790" y="1127760"/>
          <a:ext cx="9874704" cy="306482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933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3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929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9337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933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9337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5144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69850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Optimizer</a:t>
                      </a:r>
                      <a:endParaRPr lang="en-US" sz="1600" b="1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>
                          <a:effectLst/>
                        </a:rPr>
                        <a:t>Accuracy</a:t>
                      </a:r>
                      <a:endParaRPr lang="en-US" sz="1600">
                        <a:effectLst/>
                        <a:latin typeface="Calibri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>
                          <a:effectLst/>
                        </a:rPr>
                        <a:t>Precision</a:t>
                      </a:r>
                      <a:endParaRPr lang="en-US" sz="1600">
                        <a:effectLst/>
                        <a:latin typeface="Calibri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en-US" sz="1600">
                          <a:effectLst/>
                          <a:sym typeface="+mn-ea"/>
                        </a:rPr>
                        <a:t>F1 Score</a:t>
                      </a:r>
                      <a:endParaRPr lang="en-US" sz="1600">
                        <a:effectLst/>
                        <a:latin typeface="Calibri" charset="0"/>
                        <a:ea typeface="DengXian" panose="02010600030101010101" pitchFamily="2" charset="-122"/>
                        <a:cs typeface="Times New Roman" panose="02020603050405020304" pitchFamily="18" charset="0"/>
                        <a:sym typeface="+mn-ea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>
                          <a:effectLst/>
                        </a:rPr>
                        <a:t>Recall</a:t>
                      </a:r>
                      <a:endParaRPr lang="en-US" sz="1600">
                        <a:effectLst/>
                        <a:latin typeface="Calibri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AU" sz="1600">
                          <a:effectLst/>
                          <a:latin typeface="Calibri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Algorithm </a:t>
                      </a: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AU" sz="1600">
                          <a:effectLst/>
                          <a:latin typeface="Calibri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execution time/s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101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Original test dataset</a:t>
                      </a:r>
                      <a:endParaRPr lang="en-US" sz="1600" b="0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Adam</a:t>
                      </a:r>
                      <a:endParaRPr lang="en-US" sz="1600" b="0" dirty="0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0.8036</a:t>
                      </a:r>
                      <a:endParaRPr lang="en-US" sz="1600" b="0" dirty="0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0.8205</a:t>
                      </a:r>
                      <a:endParaRPr lang="en-US" sz="1600" b="0" dirty="0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0.8072</a:t>
                      </a:r>
                      <a:endParaRPr lang="en-US" sz="1600" b="0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0.8036</a:t>
                      </a:r>
                      <a:endParaRPr lang="en-US" sz="1600" b="0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42.488</a:t>
                      </a:r>
                      <a:endParaRPr lang="en-US" sz="1600" b="0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165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Pre-processed test dataset</a:t>
                      </a:r>
                      <a:endParaRPr lang="en-US" sz="1600" b="0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Adam</a:t>
                      </a:r>
                      <a:endParaRPr lang="en-US" sz="1600" b="0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0.8601</a:t>
                      </a:r>
                      <a:endParaRPr lang="en-US" sz="1600" b="1" dirty="0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0.8650</a:t>
                      </a:r>
                      <a:endParaRPr lang="en-US" sz="1600" b="0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0.8564</a:t>
                      </a:r>
                      <a:endParaRPr lang="en-US" sz="1600" b="0" dirty="0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0.8601</a:t>
                      </a:r>
                      <a:endParaRPr lang="en-US" sz="1600" b="0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83.32</a:t>
                      </a:r>
                      <a:endParaRPr lang="en-US" sz="1600" b="0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101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Original test dataset</a:t>
                      </a:r>
                      <a:endParaRPr lang="en-US" sz="1600" b="0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SGD</a:t>
                      </a:r>
                      <a:endParaRPr lang="en-US" sz="1600" b="0" dirty="0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0.7054</a:t>
                      </a:r>
                      <a:endParaRPr lang="en-US" sz="1600" b="0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0.6872</a:t>
                      </a:r>
                      <a:endParaRPr lang="en-US" sz="1600" b="0" dirty="0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0.6856</a:t>
                      </a:r>
                      <a:endParaRPr lang="en-US" sz="1600" b="0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0.7054</a:t>
                      </a:r>
                      <a:endParaRPr lang="en-US" sz="1600" b="0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SimSun" charset="0"/>
                          <a:cs typeface="SimSun" charset="0"/>
                        </a:rPr>
                        <a:t>84.446</a:t>
                      </a:r>
                      <a:endParaRPr lang="en-US" sz="1600" b="0">
                        <a:latin typeface="SimSun" charset="0"/>
                        <a:ea typeface="SimSun" charset="0"/>
                        <a:cs typeface="SimSun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165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Pre-processed test dataset</a:t>
                      </a:r>
                      <a:endParaRPr lang="en-US" sz="1600" b="0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SGD </a:t>
                      </a:r>
                      <a:endParaRPr lang="en-US" sz="1600" b="0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0.7976</a:t>
                      </a:r>
                      <a:endParaRPr lang="en-US" sz="1600" b="0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0.7967</a:t>
                      </a:r>
                      <a:endParaRPr lang="en-US" sz="1600" b="0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0.7962</a:t>
                      </a:r>
                      <a:endParaRPr lang="en-US" sz="1600" b="0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0.7976</a:t>
                      </a:r>
                      <a:endParaRPr lang="en-US" sz="1600" b="0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63.935</a:t>
                      </a:r>
                      <a:endParaRPr lang="en-US" sz="1600" b="0" dirty="0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127046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10"/>
          <p:cNvSpPr txBox="1"/>
          <p:nvPr/>
        </p:nvSpPr>
        <p:spPr>
          <a:xfrm>
            <a:off x="2706241" y="1839815"/>
            <a:ext cx="10390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Part 01</a:t>
            </a:r>
            <a:endParaRPr lang="zh-CN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文本框 11"/>
          <p:cNvSpPr txBox="1"/>
          <p:nvPr/>
        </p:nvSpPr>
        <p:spPr>
          <a:xfrm>
            <a:off x="4072791" y="1826612"/>
            <a:ext cx="2253075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b="1" dirty="0">
                <a:latin typeface="Arial" panose="020B0604020202020204"/>
                <a:ea typeface="+mn-lt"/>
                <a:cs typeface="+mn-lt"/>
              </a:rPr>
              <a:t>INTRODUCTION</a:t>
            </a:r>
          </a:p>
        </p:txBody>
      </p:sp>
      <p:cxnSp>
        <p:nvCxnSpPr>
          <p:cNvPr id="7" name="直接连接符 12"/>
          <p:cNvCxnSpPr/>
          <p:nvPr/>
        </p:nvCxnSpPr>
        <p:spPr>
          <a:xfrm>
            <a:off x="2795141" y="2208494"/>
            <a:ext cx="3564000" cy="0"/>
          </a:xfrm>
          <a:prstGeom prst="line">
            <a:avLst/>
          </a:prstGeom>
          <a:ln w="31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14"/>
          <p:cNvSpPr txBox="1"/>
          <p:nvPr/>
        </p:nvSpPr>
        <p:spPr>
          <a:xfrm>
            <a:off x="2706241" y="2591099"/>
            <a:ext cx="10390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>
                <a:latin typeface="Arial" panose="020B0604020202020204" pitchFamily="34" charset="0"/>
                <a:cs typeface="Arial" panose="020B0604020202020204" pitchFamily="34" charset="0"/>
              </a:rPr>
              <a:t>Part 02</a:t>
            </a:r>
            <a:endParaRPr lang="zh-CN" altLang="en-US" sz="20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文本框 15"/>
          <p:cNvSpPr txBox="1"/>
          <p:nvPr/>
        </p:nvSpPr>
        <p:spPr>
          <a:xfrm>
            <a:off x="3980426" y="2196035"/>
            <a:ext cx="184731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</a:pPr>
            <a:endParaRPr lang="en-US" altLang="zh-CN">
              <a:cs typeface="Arial" panose="020B0604020202020204"/>
            </a:endParaRPr>
          </a:p>
        </p:txBody>
      </p:sp>
      <p:cxnSp>
        <p:nvCxnSpPr>
          <p:cNvPr id="13" name="直接连接符 16"/>
          <p:cNvCxnSpPr/>
          <p:nvPr/>
        </p:nvCxnSpPr>
        <p:spPr>
          <a:xfrm>
            <a:off x="2795141" y="3004620"/>
            <a:ext cx="3564000" cy="0"/>
          </a:xfrm>
          <a:prstGeom prst="line">
            <a:avLst/>
          </a:prstGeom>
          <a:ln w="31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9"/>
          <p:cNvSpPr txBox="1"/>
          <p:nvPr/>
        </p:nvSpPr>
        <p:spPr>
          <a:xfrm>
            <a:off x="4061643" y="2594006"/>
            <a:ext cx="3113858" cy="7017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b="1" dirty="0">
                <a:latin typeface="Arial" panose="020B0604020202020204"/>
                <a:ea typeface="+mn-lt"/>
                <a:cs typeface="+mn-lt"/>
              </a:rPr>
              <a:t>METHODS</a:t>
            </a:r>
            <a:r>
              <a:rPr lang="zh-CN" altLang="en-US" b="1" dirty="0">
                <a:latin typeface="Arial" panose="020B0604020202020204"/>
                <a:ea typeface="+mn-lt"/>
                <a:cs typeface="+mn-lt"/>
              </a:rPr>
              <a:t> </a:t>
            </a:r>
            <a:r>
              <a:rPr lang="en-US" altLang="zh-CN" b="1" dirty="0">
                <a:latin typeface="Arial" panose="020B0604020202020204"/>
                <a:ea typeface="+mn-lt"/>
                <a:cs typeface="+mn-lt"/>
              </a:rPr>
              <a:t>&amp;</a:t>
            </a:r>
            <a:r>
              <a:rPr lang="zh-CN" altLang="en-US" b="1" dirty="0">
                <a:latin typeface="Arial" panose="020B0604020202020204"/>
                <a:ea typeface="+mn-lt"/>
                <a:cs typeface="+mn-lt"/>
              </a:rPr>
              <a:t> </a:t>
            </a:r>
            <a:r>
              <a:rPr lang="en-US" altLang="zh-CN" b="1" dirty="0">
                <a:latin typeface="Arial" panose="020B0604020202020204"/>
                <a:ea typeface="+mn-lt"/>
                <a:cs typeface="+mn-lt"/>
              </a:rPr>
              <a:t>RESULTS</a:t>
            </a:r>
            <a:endParaRPr lang="en-US" b="1" dirty="0">
              <a:latin typeface="Arial" panose="020B0604020202020204"/>
            </a:endParaRPr>
          </a:p>
          <a:p>
            <a:pPr>
              <a:spcBef>
                <a:spcPct val="20000"/>
              </a:spcBef>
              <a:spcAft>
                <a:spcPts val="600"/>
              </a:spcAft>
            </a:pPr>
            <a:endParaRPr lang="en-US" altLang="zh-CN" dirty="0"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cxnSp>
        <p:nvCxnSpPr>
          <p:cNvPr id="19" name="直接连接符 20"/>
          <p:cNvCxnSpPr/>
          <p:nvPr/>
        </p:nvCxnSpPr>
        <p:spPr>
          <a:xfrm>
            <a:off x="2761720" y="3824867"/>
            <a:ext cx="3564000" cy="0"/>
          </a:xfrm>
          <a:prstGeom prst="line">
            <a:avLst/>
          </a:prstGeom>
          <a:ln w="31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2"/>
          <p:cNvSpPr txBox="1"/>
          <p:nvPr/>
        </p:nvSpPr>
        <p:spPr>
          <a:xfrm>
            <a:off x="2706241" y="3295736"/>
            <a:ext cx="10390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Part 03</a:t>
            </a:r>
            <a:endParaRPr lang="zh-CN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文本框 23"/>
          <p:cNvSpPr txBox="1"/>
          <p:nvPr/>
        </p:nvSpPr>
        <p:spPr>
          <a:xfrm>
            <a:off x="4072791" y="3309147"/>
            <a:ext cx="172696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zh-CN"/>
            </a:defPPr>
            <a:lvl1pPr fontAlgn="base">
              <a:spcBef>
                <a:spcPct val="20000"/>
              </a:spcBef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sz="1800" b="1" dirty="0">
                <a:latin typeface="Arial" panose="020B0604020202020204"/>
                <a:ea typeface="等线"/>
                <a:cs typeface="Arial" panose="020B0604020202020204"/>
              </a:rPr>
              <a:t>DISCUSSION</a:t>
            </a:r>
            <a:endParaRPr lang="en-US" dirty="0"/>
          </a:p>
        </p:txBody>
      </p:sp>
      <p:cxnSp>
        <p:nvCxnSpPr>
          <p:cNvPr id="25" name="直接连接符 24"/>
          <p:cNvCxnSpPr/>
          <p:nvPr/>
        </p:nvCxnSpPr>
        <p:spPr>
          <a:xfrm>
            <a:off x="2761720" y="4499179"/>
            <a:ext cx="3564000" cy="0"/>
          </a:xfrm>
          <a:prstGeom prst="line">
            <a:avLst/>
          </a:prstGeom>
          <a:ln w="31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3730AAA-858D-2445-44DF-A12D02AA9845}"/>
              </a:ext>
            </a:extLst>
          </p:cNvPr>
          <p:cNvSpPr txBox="1"/>
          <p:nvPr/>
        </p:nvSpPr>
        <p:spPr>
          <a:xfrm>
            <a:off x="4116471" y="4042633"/>
            <a:ext cx="6159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Arial" panose="020B0604020202020204"/>
                <a:ea typeface="等线"/>
                <a:cs typeface="Arial" panose="020B0604020202020204"/>
              </a:rPr>
              <a:t>CONCLUSION</a:t>
            </a:r>
            <a:endParaRPr lang="en-US" dirty="0"/>
          </a:p>
        </p:txBody>
      </p:sp>
      <p:sp>
        <p:nvSpPr>
          <p:cNvPr id="14" name="文本框 22">
            <a:extLst>
              <a:ext uri="{FF2B5EF4-FFF2-40B4-BE49-F238E27FC236}">
                <a16:creationId xmlns:a16="http://schemas.microsoft.com/office/drawing/2014/main" id="{AD428E42-D5BD-DAFC-083D-ABB836E610D1}"/>
              </a:ext>
            </a:extLst>
          </p:cNvPr>
          <p:cNvSpPr txBox="1"/>
          <p:nvPr/>
        </p:nvSpPr>
        <p:spPr>
          <a:xfrm>
            <a:off x="2795141" y="4069996"/>
            <a:ext cx="10390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Part 04</a:t>
            </a:r>
            <a:endParaRPr lang="zh-CN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5523" y="380641"/>
            <a:ext cx="10293627" cy="1325563"/>
          </a:xfrm>
        </p:spPr>
        <p:txBody>
          <a:bodyPr/>
          <a:lstStyle/>
          <a:p>
            <a:pPr algn="ctr"/>
            <a:r>
              <a:rPr lang="en-US" altLang="zh-CN" dirty="0"/>
              <a:t>DISCUSSION</a:t>
            </a:r>
            <a:r>
              <a:rPr lang="zh-CN" altLang="en-US" dirty="0"/>
              <a:t> </a:t>
            </a:r>
            <a:r>
              <a:rPr lang="en-US" altLang="zh-CN" dirty="0"/>
              <a:t>+</a:t>
            </a:r>
            <a:r>
              <a:rPr lang="zh-CN" altLang="en-US" dirty="0"/>
              <a:t> </a:t>
            </a:r>
            <a:r>
              <a:rPr lang="en-US" altLang="zh-CN" dirty="0"/>
              <a:t>CONCLUSION</a:t>
            </a:r>
            <a:endParaRPr lang="en-US" dirty="0"/>
          </a:p>
        </p:txBody>
      </p:sp>
      <p:graphicFrame>
        <p:nvGraphicFramePr>
          <p:cNvPr id="11" name="Table 11">
            <a:extLst>
              <a:ext uri="{FF2B5EF4-FFF2-40B4-BE49-F238E27FC236}">
                <a16:creationId xmlns:a16="http://schemas.microsoft.com/office/drawing/2014/main" id="{21087BF8-22C1-ECF0-DC44-ED6B171E51F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05327338"/>
              </p:ext>
            </p:extLst>
          </p:nvPr>
        </p:nvGraphicFramePr>
        <p:xfrm>
          <a:off x="1016000" y="2738120"/>
          <a:ext cx="8978901" cy="27830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92967">
                  <a:extLst>
                    <a:ext uri="{9D8B030D-6E8A-4147-A177-3AD203B41FA5}">
                      <a16:colId xmlns:a16="http://schemas.microsoft.com/office/drawing/2014/main" val="3060280240"/>
                    </a:ext>
                  </a:extLst>
                </a:gridCol>
                <a:gridCol w="2992967">
                  <a:extLst>
                    <a:ext uri="{9D8B030D-6E8A-4147-A177-3AD203B41FA5}">
                      <a16:colId xmlns:a16="http://schemas.microsoft.com/office/drawing/2014/main" val="660492597"/>
                    </a:ext>
                  </a:extLst>
                </a:gridCol>
                <a:gridCol w="2992967">
                  <a:extLst>
                    <a:ext uri="{9D8B030D-6E8A-4147-A177-3AD203B41FA5}">
                      <a16:colId xmlns:a16="http://schemas.microsoft.com/office/drawing/2014/main" val="1540235448"/>
                    </a:ext>
                  </a:extLst>
                </a:gridCol>
              </a:tblGrid>
              <a:tr h="486028">
                <a:tc>
                  <a:txBody>
                    <a:bodyPr/>
                    <a:lstStyle/>
                    <a:p>
                      <a:r>
                        <a:rPr lang="en-US" dirty="0"/>
                        <a:t>M</a:t>
                      </a:r>
                      <a:r>
                        <a:rPr lang="en-US" altLang="zh-CN" dirty="0"/>
                        <a:t>odel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used</a:t>
                      </a:r>
                      <a:r>
                        <a:rPr lang="zh-CN" altLang="en-US" dirty="0"/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Accuracy (Testing set)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F1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Score</a:t>
                      </a:r>
                      <a:r>
                        <a:rPr lang="zh-CN" altLang="en-US" dirty="0"/>
                        <a:t> 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9401441"/>
                  </a:ext>
                </a:extLst>
              </a:tr>
              <a:tr h="486028">
                <a:tc>
                  <a:txBody>
                    <a:bodyPr/>
                    <a:lstStyle/>
                    <a:p>
                      <a:r>
                        <a:rPr lang="en-US" altLang="zh-CN" dirty="0"/>
                        <a:t>Decision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Tree</a:t>
                      </a:r>
                      <a:r>
                        <a:rPr lang="zh-CN" altLang="en-US" dirty="0"/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/>
                        <a:t>0.450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  <a:r>
                        <a:rPr lang="en-US" altLang="zh-CN" dirty="0"/>
                        <a:t>il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2373933"/>
                  </a:ext>
                </a:extLst>
              </a:tr>
              <a:tr h="486028">
                <a:tc>
                  <a:txBody>
                    <a:bodyPr/>
                    <a:lstStyle/>
                    <a:p>
                      <a:r>
                        <a:rPr lang="en-US" altLang="zh-CN" dirty="0"/>
                        <a:t>KNN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0.483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0.420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922492"/>
                  </a:ext>
                </a:extLst>
              </a:tr>
              <a:tr h="838897">
                <a:tc>
                  <a:txBody>
                    <a:bodyPr/>
                    <a:lstStyle/>
                    <a:p>
                      <a:r>
                        <a:rPr lang="en-US" altLang="zh-CN" b="1" dirty="0"/>
                        <a:t>Pretrained</a:t>
                      </a:r>
                      <a:r>
                        <a:rPr lang="zh-CN" altLang="en-US" b="1" dirty="0"/>
                        <a:t> </a:t>
                      </a:r>
                      <a:r>
                        <a:rPr lang="en-US" altLang="zh-CN" b="1" dirty="0"/>
                        <a:t>CNN</a:t>
                      </a:r>
                      <a:r>
                        <a:rPr lang="zh-CN" altLang="en-US" b="1" dirty="0"/>
                        <a:t> </a:t>
                      </a:r>
                      <a:r>
                        <a:rPr lang="en-US" altLang="zh-CN" b="1" dirty="0"/>
                        <a:t>Model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0.8601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0.8564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0513225"/>
                  </a:ext>
                </a:extLst>
              </a:tr>
              <a:tr h="486028">
                <a:tc>
                  <a:txBody>
                    <a:bodyPr/>
                    <a:lstStyle/>
                    <a:p>
                      <a:r>
                        <a:rPr lang="en-US" altLang="zh-CN" dirty="0"/>
                        <a:t>CNN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</a:rPr>
                        <a:t>0.6399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</a:rPr>
                        <a:t>0.6348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530237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16B30B00-1F6D-2438-B4A7-B42C91D199C3}"/>
              </a:ext>
            </a:extLst>
          </p:cNvPr>
          <p:cNvSpPr txBox="1"/>
          <p:nvPr/>
        </p:nvSpPr>
        <p:spPr>
          <a:xfrm>
            <a:off x="1562850" y="1341276"/>
            <a:ext cx="7505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Result</a:t>
            </a:r>
            <a:r>
              <a:rPr lang="zh-CN" altLang="en-US" dirty="0"/>
              <a:t> </a:t>
            </a:r>
            <a:r>
              <a:rPr lang="en-US" altLang="zh-CN" dirty="0"/>
              <a:t>summary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preprocessed</a:t>
            </a:r>
            <a:r>
              <a:rPr lang="zh-CN" altLang="en-US" dirty="0"/>
              <a:t> </a:t>
            </a:r>
            <a:r>
              <a:rPr lang="en-US" altLang="zh-CN" dirty="0"/>
              <a:t>dataset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84753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4974607-AAE2-3CBC-DC28-C8EB7BBBB0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39725"/>
            <a:ext cx="10515600" cy="1325563"/>
          </a:xfrm>
        </p:spPr>
        <p:txBody>
          <a:bodyPr/>
          <a:lstStyle/>
          <a:p>
            <a:r>
              <a:rPr lang="en-US" altLang="zh-CN" dirty="0"/>
              <a:t>INTRODUCTION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70F70C-C80C-04AE-C5CC-576D5FCCCBB6}"/>
              </a:ext>
            </a:extLst>
          </p:cNvPr>
          <p:cNvSpPr txBox="1"/>
          <p:nvPr/>
        </p:nvSpPr>
        <p:spPr>
          <a:xfrm>
            <a:off x="825500" y="3429000"/>
            <a:ext cx="62865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Aim: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/>
              <a:t>detect</a:t>
            </a:r>
            <a:r>
              <a:rPr lang="zh-CN" altLang="en-US" sz="2000" dirty="0"/>
              <a:t> </a:t>
            </a:r>
            <a:r>
              <a:rPr lang="en-US" altLang="zh-CN" sz="2000" dirty="0"/>
              <a:t>leaf</a:t>
            </a:r>
            <a:r>
              <a:rPr lang="zh-CN" altLang="en-US" sz="2000" dirty="0"/>
              <a:t> </a:t>
            </a:r>
            <a:r>
              <a:rPr lang="en-US" altLang="zh-CN" sz="2000" dirty="0"/>
              <a:t>disease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/>
              <a:t>Limit</a:t>
            </a:r>
            <a:r>
              <a:rPr lang="zh-CN" altLang="en-US" sz="2000" dirty="0"/>
              <a:t> </a:t>
            </a:r>
            <a:r>
              <a:rPr lang="en-US" altLang="zh-CN" sz="2000" dirty="0"/>
              <a:t>crop</a:t>
            </a:r>
            <a:r>
              <a:rPr lang="zh-CN" altLang="en-US" sz="2000" dirty="0"/>
              <a:t> </a:t>
            </a:r>
            <a:r>
              <a:rPr lang="en-US" altLang="zh-CN" sz="2000" dirty="0"/>
              <a:t>damage</a:t>
            </a:r>
            <a:r>
              <a:rPr lang="zh-CN" altLang="en-US" sz="2000" dirty="0"/>
              <a:t> </a:t>
            </a:r>
            <a:endParaRPr lang="en-US" sz="2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2534DA-AC7F-5457-D421-BC3FA8C05F74}"/>
              </a:ext>
            </a:extLst>
          </p:cNvPr>
          <p:cNvSpPr txBox="1"/>
          <p:nvPr/>
        </p:nvSpPr>
        <p:spPr>
          <a:xfrm>
            <a:off x="825500" y="2104122"/>
            <a:ext cx="62865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Current</a:t>
            </a:r>
            <a:r>
              <a:rPr lang="zh-CN" altLang="en-US" sz="2000" dirty="0"/>
              <a:t> </a:t>
            </a:r>
            <a:r>
              <a:rPr lang="en-US" altLang="zh-CN" sz="2000" dirty="0"/>
              <a:t>issue: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/>
              <a:t>High</a:t>
            </a:r>
            <a:r>
              <a:rPr lang="zh-CN" altLang="en-US" sz="2000" dirty="0"/>
              <a:t> </a:t>
            </a:r>
            <a:r>
              <a:rPr lang="en-US" altLang="zh-CN" sz="2000" dirty="0"/>
              <a:t>demand</a:t>
            </a:r>
            <a:r>
              <a:rPr lang="zh-CN" altLang="en-US" sz="2000" dirty="0"/>
              <a:t> </a:t>
            </a:r>
            <a:r>
              <a:rPr lang="en-US" altLang="zh-CN" sz="2000" dirty="0"/>
              <a:t>for</a:t>
            </a:r>
            <a:r>
              <a:rPr lang="zh-CN" altLang="en-US" sz="2000" dirty="0"/>
              <a:t> </a:t>
            </a:r>
            <a:r>
              <a:rPr lang="en-US" altLang="zh-CN" sz="2000" dirty="0"/>
              <a:t>rice</a:t>
            </a:r>
            <a:r>
              <a:rPr lang="zh-CN" altLang="en-US" sz="2000" dirty="0"/>
              <a:t>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462365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34A2D1D-BC05-0BB2-F6D0-54D936C57634}"/>
              </a:ext>
            </a:extLst>
          </p:cNvPr>
          <p:cNvSpPr txBox="1"/>
          <p:nvPr/>
        </p:nvSpPr>
        <p:spPr>
          <a:xfrm>
            <a:off x="177800" y="2152819"/>
            <a:ext cx="50419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/>
              <a:t>Image</a:t>
            </a:r>
            <a:r>
              <a:rPr lang="zh-CN" altLang="en-US" sz="4400" dirty="0"/>
              <a:t> </a:t>
            </a:r>
            <a:r>
              <a:rPr lang="en-US" altLang="zh-CN" sz="4400" dirty="0"/>
              <a:t>Preprocessing</a:t>
            </a:r>
            <a:endParaRPr lang="en-US" sz="4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2156DE-8994-486C-B600-566E28B5480A}"/>
              </a:ext>
            </a:extLst>
          </p:cNvPr>
          <p:cNvSpPr txBox="1"/>
          <p:nvPr/>
        </p:nvSpPr>
        <p:spPr>
          <a:xfrm>
            <a:off x="5854700" y="4279384"/>
            <a:ext cx="63373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Arial" panose="020B0604020202020204" pitchFamily="34" charset="0"/>
                <a:ea typeface="Roboto Mono" pitchFamily="2" charset="0"/>
                <a:cs typeface="Arial" panose="020B0604020202020204" pitchFamily="34" charset="0"/>
              </a:rPr>
              <a:t>Name:</a:t>
            </a:r>
            <a:r>
              <a:rPr lang="zh-CN" altLang="en-US" dirty="0">
                <a:latin typeface="Arial" panose="020B0604020202020204" pitchFamily="34" charset="0"/>
                <a:ea typeface="Roboto Mono" pitchFamily="2" charset="0"/>
                <a:cs typeface="Arial" panose="020B0604020202020204" pitchFamily="34" charset="0"/>
              </a:rPr>
              <a:t> </a:t>
            </a:r>
            <a:r>
              <a:rPr lang="en-US" altLang="zh-CN" dirty="0" err="1">
                <a:latin typeface="Arial" panose="020B0604020202020204" pitchFamily="34" charset="0"/>
                <a:ea typeface="Roboto Mono" pitchFamily="2" charset="0"/>
                <a:cs typeface="Arial" panose="020B0604020202020204" pitchFamily="34" charset="0"/>
              </a:rPr>
              <a:t>Jiaxu</a:t>
            </a:r>
            <a:r>
              <a:rPr lang="zh-CN" altLang="en-US" dirty="0">
                <a:latin typeface="Arial" panose="020B0604020202020204" pitchFamily="34" charset="0"/>
                <a:ea typeface="Roboto Mono" pitchFamily="2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Roboto Mono" pitchFamily="2" charset="0"/>
                <a:cs typeface="Arial" panose="020B0604020202020204" pitchFamily="34" charset="0"/>
              </a:rPr>
              <a:t>Shi</a:t>
            </a:r>
            <a:endParaRPr lang="en-US" dirty="0">
              <a:latin typeface="Arial" panose="020B0604020202020204" pitchFamily="34" charset="0"/>
              <a:ea typeface="Roboto Mono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23308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0390" y="793115"/>
            <a:ext cx="1480185" cy="557530"/>
          </a:xfrm>
        </p:spPr>
        <p:txBody>
          <a:bodyPr>
            <a:normAutofit fontScale="90000"/>
          </a:bodyPr>
          <a:lstStyle/>
          <a:p>
            <a:r>
              <a:rPr lang="en-US" altLang="zh-CN" sz="2665"/>
              <a:t> Problem</a:t>
            </a:r>
            <a:r>
              <a:rPr lang="zh-CN" altLang="en-US" sz="2665">
                <a:ea typeface="宋体" panose="02010600030101010101" pitchFamily="2" charset="-122"/>
              </a:rPr>
              <a:t>：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32180" y="1350645"/>
            <a:ext cx="22313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1. Background color </a:t>
            </a:r>
          </a:p>
        </p:txBody>
      </p:sp>
      <p:sp>
        <p:nvSpPr>
          <p:cNvPr id="13" name="TextBox 3"/>
          <p:cNvSpPr txBox="1"/>
          <p:nvPr>
            <p:custDataLst>
              <p:tags r:id="rId1"/>
            </p:custDataLst>
          </p:nvPr>
        </p:nvSpPr>
        <p:spPr>
          <a:xfrm>
            <a:off x="932180" y="3522345"/>
            <a:ext cx="25025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2. Proportion of leaves </a:t>
            </a:r>
          </a:p>
        </p:txBody>
      </p:sp>
      <p:pic>
        <p:nvPicPr>
          <p:cNvPr id="24" name="图片 2" descr="IMG_20190419_10395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2289810" y="1878330"/>
            <a:ext cx="1550670" cy="1550670"/>
          </a:xfrm>
          <a:prstGeom prst="rect">
            <a:avLst/>
          </a:prstGeom>
        </p:spPr>
      </p:pic>
      <p:pic>
        <p:nvPicPr>
          <p:cNvPr id="25" name="图片 3" descr="IMG_20190419_10392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5481320" y="1837055"/>
            <a:ext cx="1527810" cy="1527810"/>
          </a:xfrm>
          <a:prstGeom prst="rect">
            <a:avLst/>
          </a:prstGeom>
        </p:spPr>
      </p:pic>
      <p:pic>
        <p:nvPicPr>
          <p:cNvPr id="26" name="图片 4" descr="IMG_550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8846185" y="1878330"/>
            <a:ext cx="1502410" cy="1502410"/>
          </a:xfrm>
          <a:prstGeom prst="rect">
            <a:avLst/>
          </a:prstGeom>
        </p:spPr>
      </p:pic>
      <p:pic>
        <p:nvPicPr>
          <p:cNvPr id="27" name="图片 6" descr="IMG_3066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2315845" y="4429125"/>
            <a:ext cx="1524635" cy="1524635"/>
          </a:xfrm>
          <a:prstGeom prst="rect">
            <a:avLst/>
          </a:prstGeom>
        </p:spPr>
      </p:pic>
      <p:pic>
        <p:nvPicPr>
          <p:cNvPr id="28" name="图片 5" descr="IMG_3017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5543550" y="4440555"/>
            <a:ext cx="1513205" cy="1513205"/>
          </a:xfrm>
          <a:prstGeom prst="rect">
            <a:avLst/>
          </a:prstGeom>
        </p:spPr>
      </p:pic>
      <p:pic>
        <p:nvPicPr>
          <p:cNvPr id="29" name="图片 7" descr="IMG_3072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9097010" y="4440555"/>
            <a:ext cx="1478280" cy="1478280"/>
          </a:xfrm>
          <a:prstGeom prst="rect">
            <a:avLst/>
          </a:prstGeom>
        </p:spPr>
      </p:pic>
      <p:sp>
        <p:nvSpPr>
          <p:cNvPr id="30" name="文本框 29"/>
          <p:cNvSpPr txBox="1"/>
          <p:nvPr/>
        </p:nvSpPr>
        <p:spPr>
          <a:xfrm>
            <a:off x="4015105" y="219075"/>
            <a:ext cx="445960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/>
              <a:t>Image Preprocessing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1980" y="278130"/>
            <a:ext cx="2525395" cy="1000125"/>
          </a:xfrm>
        </p:spPr>
        <p:txBody>
          <a:bodyPr/>
          <a:lstStyle/>
          <a:p>
            <a:r>
              <a:rPr lang="en-US" sz="2400">
                <a:latin typeface="Arial" panose="020B0604020202020204"/>
                <a:ea typeface="Roboto"/>
                <a:cs typeface="Arial" panose="020B0604020202020204"/>
              </a:rPr>
              <a:t>Methods</a:t>
            </a:r>
            <a:r>
              <a:rPr lang="zh-CN" altLang="en-US" sz="2400">
                <a:latin typeface="Arial" panose="020B0604020202020204"/>
                <a:ea typeface="宋体" panose="02010600030101010101" pitchFamily="2" charset="-122"/>
                <a:cs typeface="Arial" panose="020B0604020202020204"/>
              </a:rPr>
              <a:t>：</a:t>
            </a:r>
          </a:p>
        </p:txBody>
      </p:sp>
      <p:sp>
        <p:nvSpPr>
          <p:cNvPr id="19" name="Title 1"/>
          <p:cNvSpPr txBox="1"/>
          <p:nvPr/>
        </p:nvSpPr>
        <p:spPr>
          <a:xfrm>
            <a:off x="601980" y="864870"/>
            <a:ext cx="4293870" cy="7124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altLang="zh-CN" sz="3200" dirty="0"/>
              <a:t>1.Deeplabv3 Image Segmentation</a:t>
            </a:r>
            <a:r>
              <a:rPr lang="en-US" altLang="zh-CN" dirty="0"/>
              <a:t> </a:t>
            </a:r>
            <a:endParaRPr lang="en-US" dirty="0"/>
          </a:p>
        </p:txBody>
      </p:sp>
      <p:pic>
        <p:nvPicPr>
          <p:cNvPr id="17" name="图片 17" descr="2f53f41d0d074a3f96946cb52d4c421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/>
          <a:srcRect b="6596"/>
          <a:stretch>
            <a:fillRect/>
          </a:stretch>
        </p:blipFill>
        <p:spPr>
          <a:xfrm>
            <a:off x="3303588" y="1577340"/>
            <a:ext cx="4547235" cy="223901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01980" y="3906520"/>
            <a:ext cx="14414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result</a:t>
            </a:r>
            <a:r>
              <a:rPr lang="zh-CN" altLang="en-US"/>
              <a:t>：</a:t>
            </a:r>
          </a:p>
        </p:txBody>
      </p:sp>
      <p:pic>
        <p:nvPicPr>
          <p:cNvPr id="11" name="图片 11" descr="IMG_317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1879283" y="4655503"/>
            <a:ext cx="1600835" cy="1600835"/>
          </a:xfrm>
          <a:prstGeom prst="rect">
            <a:avLst/>
          </a:prstGeom>
        </p:spPr>
      </p:pic>
      <p:pic>
        <p:nvPicPr>
          <p:cNvPr id="14" name="图片 14" descr="IMG_315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4826953" y="4655503"/>
            <a:ext cx="1614805" cy="1614805"/>
          </a:xfrm>
          <a:prstGeom prst="rect">
            <a:avLst/>
          </a:prstGeom>
        </p:spPr>
      </p:pic>
      <p:pic>
        <p:nvPicPr>
          <p:cNvPr id="16" name="图片 16" descr="IMG_322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7850823" y="4655503"/>
            <a:ext cx="1579245" cy="157924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/>
          <p:nvPr>
            <p:custDataLst>
              <p:tags r:id="rId1"/>
            </p:custDataLst>
          </p:nvPr>
        </p:nvSpPr>
        <p:spPr>
          <a:xfrm>
            <a:off x="980440" y="608965"/>
            <a:ext cx="4293870" cy="7124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altLang="zh-CN" sz="3200" dirty="0"/>
              <a:t>2.Maximize background cutting with opencv</a:t>
            </a:r>
            <a:r>
              <a:rPr lang="en-US" altLang="zh-CN" dirty="0"/>
              <a:t> </a:t>
            </a:r>
            <a:endParaRPr 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1024255" y="1321435"/>
            <a:ext cx="26200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result</a:t>
            </a:r>
            <a:r>
              <a:rPr lang="zh-CN" altLang="en-US"/>
              <a:t>：</a:t>
            </a:r>
          </a:p>
        </p:txBody>
      </p:sp>
      <p:pic>
        <p:nvPicPr>
          <p:cNvPr id="9" name="图片 8" descr="IMG_317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2348230" y="2397443"/>
            <a:ext cx="323850" cy="2063115"/>
          </a:xfrm>
          <a:prstGeom prst="rect">
            <a:avLst/>
          </a:prstGeom>
        </p:spPr>
      </p:pic>
      <p:pic>
        <p:nvPicPr>
          <p:cNvPr id="15" name="图片 15" descr="IMG_315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/>
          <a:stretch>
            <a:fillRect/>
          </a:stretch>
        </p:blipFill>
        <p:spPr>
          <a:xfrm flipH="1">
            <a:off x="5745480" y="2397760"/>
            <a:ext cx="233680" cy="2142490"/>
          </a:xfrm>
          <a:prstGeom prst="rect">
            <a:avLst/>
          </a:prstGeom>
        </p:spPr>
      </p:pic>
      <p:pic>
        <p:nvPicPr>
          <p:cNvPr id="18" name="图片 18" descr="IMG_322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8962390" y="2397760"/>
            <a:ext cx="224790" cy="216281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5"/>
          <p:cNvSpPr txBox="1"/>
          <p:nvPr/>
        </p:nvSpPr>
        <p:spPr>
          <a:xfrm>
            <a:off x="3980426" y="2196035"/>
            <a:ext cx="184731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</a:pPr>
            <a:endParaRPr lang="en-US" altLang="zh-CN">
              <a:cs typeface="Arial" panose="020B0604020202020204"/>
            </a:endParaRPr>
          </a:p>
        </p:txBody>
      </p:sp>
      <p:cxnSp>
        <p:nvCxnSpPr>
          <p:cNvPr id="19" name="直接连接符 20"/>
          <p:cNvCxnSpPr>
            <a:cxnSpLocks/>
            <a:stCxn id="4" idx="1"/>
          </p:cNvCxnSpPr>
          <p:nvPr/>
        </p:nvCxnSpPr>
        <p:spPr>
          <a:xfrm>
            <a:off x="2146300" y="3748667"/>
            <a:ext cx="4978400" cy="0"/>
          </a:xfrm>
          <a:prstGeom prst="line">
            <a:avLst/>
          </a:prstGeom>
          <a:ln w="31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4">
            <a:extLst>
              <a:ext uri="{FF2B5EF4-FFF2-40B4-BE49-F238E27FC236}">
                <a16:creationId xmlns:a16="http://schemas.microsoft.com/office/drawing/2014/main" id="{8C4C125A-B085-1020-D83D-8E4BCE791D84}"/>
              </a:ext>
            </a:extLst>
          </p:cNvPr>
          <p:cNvSpPr txBox="1">
            <a:spLocks/>
          </p:cNvSpPr>
          <p:nvPr/>
        </p:nvSpPr>
        <p:spPr>
          <a:xfrm>
            <a:off x="2146300" y="308588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/>
              <a:t>METHODS</a:t>
            </a:r>
            <a:r>
              <a:rPr lang="zh-CN" altLang="en-US"/>
              <a:t> </a:t>
            </a:r>
            <a:r>
              <a:rPr lang="en-US" altLang="zh-CN"/>
              <a:t>+</a:t>
            </a:r>
            <a:r>
              <a:rPr lang="zh-CN" altLang="en-US"/>
              <a:t> </a:t>
            </a:r>
            <a:r>
              <a:rPr lang="en-US" altLang="zh-CN"/>
              <a:t>RESULTS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2276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34A2D1D-BC05-0BB2-F6D0-54D936C57634}"/>
              </a:ext>
            </a:extLst>
          </p:cNvPr>
          <p:cNvSpPr txBox="1"/>
          <p:nvPr/>
        </p:nvSpPr>
        <p:spPr>
          <a:xfrm>
            <a:off x="190500" y="1936919"/>
            <a:ext cx="55753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Decision Tree &amp; KNN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2156DE-8994-486C-B600-566E28B5480A}"/>
              </a:ext>
            </a:extLst>
          </p:cNvPr>
          <p:cNvSpPr txBox="1"/>
          <p:nvPr/>
        </p:nvSpPr>
        <p:spPr>
          <a:xfrm>
            <a:off x="5854700" y="4279384"/>
            <a:ext cx="63373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Arial" panose="020B0604020202020204" pitchFamily="34" charset="0"/>
                <a:ea typeface="Roboto Mono" pitchFamily="2" charset="0"/>
                <a:cs typeface="Arial" panose="020B0604020202020204" pitchFamily="34" charset="0"/>
              </a:rPr>
              <a:t>Name: </a:t>
            </a:r>
            <a:r>
              <a:rPr lang="en-AU" dirty="0">
                <a:latin typeface="Arial" panose="020B0604020202020204" pitchFamily="34" charset="0"/>
                <a:ea typeface="Roboto Mono" pitchFamily="2" charset="0"/>
                <a:cs typeface="Arial" panose="020B0604020202020204" pitchFamily="34" charset="0"/>
              </a:rPr>
              <a:t>Daijiao </a:t>
            </a:r>
            <a:r>
              <a:rPr lang="en-US" altLang="zh-CN" dirty="0">
                <a:latin typeface="Arial" panose="020B0604020202020204" pitchFamily="34" charset="0"/>
                <a:ea typeface="Roboto Mono" pitchFamily="2" charset="0"/>
                <a:cs typeface="Arial" panose="020B0604020202020204" pitchFamily="34" charset="0"/>
              </a:rPr>
              <a:t>Liu</a:t>
            </a:r>
            <a:r>
              <a:rPr lang="zh-CN" altLang="en-US" dirty="0">
                <a:latin typeface="Arial" panose="020B0604020202020204" pitchFamily="34" charset="0"/>
                <a:ea typeface="Roboto Mono" pitchFamily="2" charset="0"/>
                <a:cs typeface="Arial" panose="020B0604020202020204" pitchFamily="34" charset="0"/>
              </a:rPr>
              <a:t> </a:t>
            </a:r>
            <a:endParaRPr lang="en-US" dirty="0">
              <a:latin typeface="Arial" panose="020B0604020202020204" pitchFamily="34" charset="0"/>
              <a:ea typeface="Roboto Mono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996934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UNIT_PLACING_PICTURE_USER_VIEWPORT" val="{&quot;height&quot;:3526,&quot;width&quot;:7161}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主题</Template>
  <TotalTime>3382</TotalTime>
  <Words>1356</Words>
  <Application>Microsoft Macintosh PowerPoint</Application>
  <PresentationFormat>Widescreen</PresentationFormat>
  <Paragraphs>315</Paragraphs>
  <Slides>20</Slides>
  <Notes>8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8" baseType="lpstr">
      <vt:lpstr>SimSun</vt:lpstr>
      <vt:lpstr>Arial</vt:lpstr>
      <vt:lpstr>Calibri</vt:lpstr>
      <vt:lpstr>Calibri Light</vt:lpstr>
      <vt:lpstr>Times New Roman</vt:lpstr>
      <vt:lpstr>Office 主题</vt:lpstr>
      <vt:lpstr>Custom Design</vt:lpstr>
      <vt:lpstr>AxMath</vt:lpstr>
      <vt:lpstr>PowerPoint Presentation</vt:lpstr>
      <vt:lpstr>PowerPoint Presentation</vt:lpstr>
      <vt:lpstr>INTRODUCTION</vt:lpstr>
      <vt:lpstr>PowerPoint Presentation</vt:lpstr>
      <vt:lpstr> Problem：</vt:lpstr>
      <vt:lpstr>Methods：</vt:lpstr>
      <vt:lpstr>PowerPoint Presentation</vt:lpstr>
      <vt:lpstr>PowerPoint Presentation</vt:lpstr>
      <vt:lpstr>PowerPoint Presentation</vt:lpstr>
      <vt:lpstr>Methods Decision Tree (feature extraction)</vt:lpstr>
      <vt:lpstr>Methods Decision Tree</vt:lpstr>
      <vt:lpstr>Methods   KNN</vt:lpstr>
      <vt:lpstr>PowerPoint Presentation</vt:lpstr>
      <vt:lpstr> </vt:lpstr>
      <vt:lpstr>Performance</vt:lpstr>
      <vt:lpstr>PowerPoint Presentation</vt:lpstr>
      <vt:lpstr> Methods </vt:lpstr>
      <vt:lpstr>Methods</vt:lpstr>
      <vt:lpstr>Results </vt:lpstr>
      <vt:lpstr>DISCUSSION + 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Xinru Cao</dc:creator>
  <cp:lastModifiedBy>Zheng Eric</cp:lastModifiedBy>
  <cp:revision>30</cp:revision>
  <dcterms:created xsi:type="dcterms:W3CDTF">2023-04-03T02:17:21Z</dcterms:created>
  <dcterms:modified xsi:type="dcterms:W3CDTF">2023-04-14T01:59:44Z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B8ACD70956086A202A78D262B47B29D7</vt:lpwstr>
  </property>
  <property fmtid="{D5CDD505-2E9C-101B-9397-08002B2CF9AE}" pid="3" name="KSOProductBuildVer">
    <vt:lpwstr>1033-5.0.0.7908</vt:lpwstr>
  </property>
  <property fmtid="{D5CDD505-2E9C-101B-9397-08002B2CF9AE}" pid="4" name="ContentTypeId">
    <vt:lpwstr>0x01010064368E72131A9D42BC3B466A9D7F9D3D</vt:lpwstr>
  </property>
</Properties>
</file>